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</p:sldMasterIdLst>
  <p:notesMasterIdLst>
    <p:notesMasterId r:id="rId15"/>
  </p:notesMasterIdLst>
  <p:handoutMasterIdLst>
    <p:handoutMasterId r:id="rId42"/>
  </p:handoutMasterIdLst>
  <p:sldIdLst>
    <p:sldId id="259" r:id="rId14"/>
    <p:sldId id="260" r:id="rId16"/>
    <p:sldId id="261" r:id="rId17"/>
    <p:sldId id="262" r:id="rId18"/>
    <p:sldId id="265" r:id="rId19"/>
    <p:sldId id="266" r:id="rId20"/>
    <p:sldId id="267" r:id="rId21"/>
    <p:sldId id="268" r:id="rId22"/>
    <p:sldId id="270" r:id="rId23"/>
    <p:sldId id="271" r:id="rId24"/>
    <p:sldId id="286" r:id="rId25"/>
    <p:sldId id="274" r:id="rId26"/>
    <p:sldId id="275" r:id="rId27"/>
    <p:sldId id="276" r:id="rId28"/>
    <p:sldId id="277" r:id="rId29"/>
    <p:sldId id="278" r:id="rId30"/>
    <p:sldId id="280" r:id="rId31"/>
    <p:sldId id="282" r:id="rId32"/>
    <p:sldId id="279" r:id="rId33"/>
    <p:sldId id="296" r:id="rId34"/>
    <p:sldId id="297" r:id="rId35"/>
    <p:sldId id="300" r:id="rId36"/>
    <p:sldId id="301" r:id="rId37"/>
    <p:sldId id="302" r:id="rId38"/>
    <p:sldId id="303" r:id="rId39"/>
    <p:sldId id="304" r:id="rId40"/>
    <p:sldId id="285" r:id="rId41"/>
  </p:sldIdLst>
  <p:sldSz cx="9144000" cy="6858000" type="screen4x3"/>
  <p:notesSz cx="6858000" cy="9144000"/>
  <p:custDataLst>
    <p:tags r:id="rId4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98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6" Type="http://schemas.openxmlformats.org/officeDocument/2006/relationships/tags" Target="tags/tag49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27.xml"/><Relationship Id="rId40" Type="http://schemas.openxmlformats.org/officeDocument/2006/relationships/slide" Target="slides/slide2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5.xml"/><Relationship Id="rId38" Type="http://schemas.openxmlformats.org/officeDocument/2006/relationships/slide" Target="slides/slide24.xml"/><Relationship Id="rId37" Type="http://schemas.openxmlformats.org/officeDocument/2006/relationships/slide" Target="slides/slide23.xml"/><Relationship Id="rId36" Type="http://schemas.openxmlformats.org/officeDocument/2006/relationships/slide" Target="slides/slide22.xml"/><Relationship Id="rId35" Type="http://schemas.openxmlformats.org/officeDocument/2006/relationships/slide" Target="slides/slide21.xml"/><Relationship Id="rId34" Type="http://schemas.openxmlformats.org/officeDocument/2006/relationships/slide" Target="slides/slide20.xml"/><Relationship Id="rId33" Type="http://schemas.openxmlformats.org/officeDocument/2006/relationships/slide" Target="slides/slide19.xml"/><Relationship Id="rId32" Type="http://schemas.openxmlformats.org/officeDocument/2006/relationships/slide" Target="slides/slide18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458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8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532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52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52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93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614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34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634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55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55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75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75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75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75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75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75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96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696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58"/>
            <a:ext cx="7772400" cy="1470116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440"/>
            <a:ext cx="6400800" cy="1752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916238" y="838200"/>
            <a:ext cx="266382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文本框 4"/>
          <p:cNvSpPr txBox="1"/>
          <p:nvPr/>
        </p:nvSpPr>
        <p:spPr>
          <a:xfrm>
            <a:off x="3492500" y="333375"/>
            <a:ext cx="17272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 defTabSz="913130">
              <a:spcBef>
                <a:spcPct val="20000"/>
              </a:spcBef>
            </a:pPr>
            <a:r>
              <a:rPr lang="en-US" altLang="zh-CN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03  </a:t>
            </a:r>
            <a:r>
              <a:rPr lang="zh-CN" altLang="en-US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锁屏设置</a:t>
            </a:r>
            <a:endParaRPr lang="zh-CN" altLang="en-US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67"/>
            <a:ext cx="3008313" cy="1162122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90"/>
            <a:ext cx="3008313" cy="46913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896"/>
            <a:ext cx="5486400" cy="566773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813"/>
            <a:ext cx="5486400" cy="4115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669"/>
            <a:ext cx="5486400" cy="804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887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887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58"/>
            <a:ext cx="7772400" cy="1470116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440"/>
            <a:ext cx="6400800" cy="1752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887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887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916238" y="838200"/>
            <a:ext cx="266382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文本框 4"/>
          <p:cNvSpPr txBox="1"/>
          <p:nvPr/>
        </p:nvSpPr>
        <p:spPr>
          <a:xfrm>
            <a:off x="3492500" y="333375"/>
            <a:ext cx="17272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 defTabSz="913130">
              <a:spcBef>
                <a:spcPct val="20000"/>
              </a:spcBef>
            </a:pPr>
            <a:r>
              <a:rPr lang="en-US" altLang="zh-CN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03  </a:t>
            </a:r>
            <a:r>
              <a:rPr lang="zh-CN" altLang="en-US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锁屏设置</a:t>
            </a:r>
            <a:endParaRPr lang="zh-CN" altLang="en-US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67"/>
            <a:ext cx="3008313" cy="1162122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90"/>
            <a:ext cx="3008313" cy="46913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896"/>
            <a:ext cx="5486400" cy="566773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813"/>
            <a:ext cx="5486400" cy="4115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669"/>
            <a:ext cx="5486400" cy="804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887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887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58"/>
            <a:ext cx="7772400" cy="1470116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440"/>
            <a:ext cx="6400800" cy="1752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916238" y="838200"/>
            <a:ext cx="266382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文本框 6"/>
          <p:cNvSpPr txBox="1"/>
          <p:nvPr userDrawn="1"/>
        </p:nvSpPr>
        <p:spPr>
          <a:xfrm>
            <a:off x="3398838" y="333375"/>
            <a:ext cx="2181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 defTabSz="913130">
              <a:spcBef>
                <a:spcPct val="20000"/>
              </a:spcBef>
            </a:pPr>
            <a:r>
              <a:rPr lang="en-US" altLang="zh-CN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01  </a:t>
            </a:r>
            <a:r>
              <a:rPr lang="zh-CN" altLang="en-US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纸质文件</a:t>
            </a:r>
            <a:endParaRPr lang="zh-CN" altLang="en-US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67"/>
            <a:ext cx="3008313" cy="1162122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90"/>
            <a:ext cx="3008313" cy="46913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896"/>
            <a:ext cx="5486400" cy="566773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813"/>
            <a:ext cx="5486400" cy="4115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669"/>
            <a:ext cx="5486400" cy="804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58"/>
            <a:ext cx="7772400" cy="1470116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440"/>
            <a:ext cx="6400800" cy="1752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887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887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58"/>
            <a:ext cx="7772400" cy="1470116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440"/>
            <a:ext cx="6400800" cy="1752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916238" y="838200"/>
            <a:ext cx="266382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3419475" y="404495"/>
            <a:ext cx="15468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>
                <a:solidFill>
                  <a:srgbClr val="404040"/>
                </a:solidFill>
                <a:sym typeface="微软雅黑" panose="020B0503020204020204" charset="-122"/>
              </a:rPr>
              <a:t>01  </a:t>
            </a:r>
            <a:r>
              <a:rPr lang="zh-CN" altLang="en-US" dirty="0">
                <a:solidFill>
                  <a:srgbClr val="404040"/>
                </a:solidFill>
                <a:sym typeface="微软雅黑" panose="020B0503020204020204" charset="-122"/>
              </a:rPr>
              <a:t>纸质文件</a:t>
            </a:r>
            <a:endParaRPr lang="zh-CN" altLang="en-US" dirty="0">
              <a:solidFill>
                <a:srgbClr val="404040"/>
              </a:solidFill>
              <a:sym typeface="微软雅黑" panose="020B0503020204020204" charset="-122"/>
            </a:endParaRPr>
          </a:p>
        </p:txBody>
      </p:sp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916238" y="838200"/>
            <a:ext cx="266382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3419475" y="404495"/>
            <a:ext cx="15468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>
                <a:solidFill>
                  <a:srgbClr val="404040"/>
                </a:solidFill>
                <a:sym typeface="微软雅黑" panose="020B0503020204020204" charset="-122"/>
              </a:rPr>
              <a:t>02  </a:t>
            </a:r>
            <a:r>
              <a:rPr lang="zh-CN" altLang="en-US" dirty="0">
                <a:solidFill>
                  <a:srgbClr val="404040"/>
                </a:solidFill>
                <a:sym typeface="微软雅黑" panose="020B0503020204020204" charset="-122"/>
              </a:rPr>
              <a:t>电子文件</a:t>
            </a:r>
            <a:endParaRPr lang="zh-CN" altLang="en-US" dirty="0">
              <a:solidFill>
                <a:srgbClr val="404040"/>
              </a:solidFill>
              <a:sym typeface="微软雅黑" panose="020B0503020204020204" charset="-122"/>
            </a:endParaRPr>
          </a:p>
        </p:txBody>
      </p:sp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67"/>
            <a:ext cx="3008313" cy="1162122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90"/>
            <a:ext cx="3008313" cy="46913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896"/>
            <a:ext cx="5486400" cy="566773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813"/>
            <a:ext cx="5486400" cy="4115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669"/>
            <a:ext cx="5486400" cy="804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887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887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ung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916238" y="838200"/>
            <a:ext cx="266382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文本框 4"/>
          <p:cNvSpPr txBox="1"/>
          <p:nvPr/>
        </p:nvSpPr>
        <p:spPr>
          <a:xfrm>
            <a:off x="3132138" y="333375"/>
            <a:ext cx="24479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en-IN" altLang="zh-CN" b="1" dirty="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02</a:t>
            </a:r>
            <a:r>
              <a:rPr lang="en-US" altLang="en-IN" b="1" dirty="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r>
              <a:rPr lang="zh-CN" altLang="en-US" b="1" dirty="0">
                <a:solidFill>
                  <a:srgbClr val="80808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密码有效期设置</a:t>
            </a:r>
            <a:endParaRPr lang="zh-CN" altLang="en-US" b="1" dirty="0">
              <a:solidFill>
                <a:srgbClr val="80808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67"/>
            <a:ext cx="3008313" cy="1162122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90"/>
            <a:ext cx="3008313" cy="46913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896"/>
            <a:ext cx="5486400" cy="566773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813"/>
            <a:ext cx="5486400" cy="4115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669"/>
            <a:ext cx="5486400" cy="804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887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887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58"/>
            <a:ext cx="7772400" cy="1470116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440"/>
            <a:ext cx="6400800" cy="1752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916238" y="838200"/>
            <a:ext cx="266382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文本框 4"/>
          <p:cNvSpPr txBox="1"/>
          <p:nvPr/>
        </p:nvSpPr>
        <p:spPr>
          <a:xfrm>
            <a:off x="3492500" y="333375"/>
            <a:ext cx="17272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 defTabSz="913130">
              <a:spcBef>
                <a:spcPct val="20000"/>
              </a:spcBef>
            </a:pPr>
            <a:r>
              <a:rPr lang="en-US" altLang="zh-CN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03  </a:t>
            </a:r>
            <a:r>
              <a:rPr lang="zh-CN" altLang="en-US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锁屏设置</a:t>
            </a:r>
            <a:endParaRPr lang="zh-CN" altLang="en-US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67"/>
            <a:ext cx="3008313" cy="1162122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90"/>
            <a:ext cx="3008313" cy="46913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896"/>
            <a:ext cx="5486400" cy="566773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813"/>
            <a:ext cx="5486400" cy="4115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669"/>
            <a:ext cx="5486400" cy="804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887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887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58"/>
            <a:ext cx="7772400" cy="1470116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440"/>
            <a:ext cx="6400800" cy="1752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916238" y="838200"/>
            <a:ext cx="266382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文本框 6"/>
          <p:cNvSpPr txBox="1"/>
          <p:nvPr userDrawn="1"/>
        </p:nvSpPr>
        <p:spPr>
          <a:xfrm>
            <a:off x="3492500" y="333375"/>
            <a:ext cx="17272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 defTabSz="913130">
              <a:spcBef>
                <a:spcPct val="20000"/>
              </a:spcBef>
            </a:pPr>
            <a:r>
              <a:rPr lang="zh-CN" altLang="en-US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防火墙设置</a:t>
            </a:r>
            <a:endParaRPr lang="zh-CN" altLang="en-US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67"/>
            <a:ext cx="3008313" cy="1162122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90"/>
            <a:ext cx="3008313" cy="46913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896"/>
            <a:ext cx="5486400" cy="566773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813"/>
            <a:ext cx="5486400" cy="4115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669"/>
            <a:ext cx="5486400" cy="804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887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887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58"/>
            <a:ext cx="7772400" cy="1470116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440"/>
            <a:ext cx="6400800" cy="1752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916238" y="838200"/>
            <a:ext cx="266382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文本框 6"/>
          <p:cNvSpPr txBox="1"/>
          <p:nvPr userDrawn="1"/>
        </p:nvSpPr>
        <p:spPr>
          <a:xfrm>
            <a:off x="3492500" y="333375"/>
            <a:ext cx="17272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 defTabSz="913130">
              <a:spcBef>
                <a:spcPct val="20000"/>
              </a:spcBef>
            </a:pPr>
            <a:r>
              <a:rPr lang="zh-CN" altLang="en-US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防火墙设置</a:t>
            </a:r>
            <a:endParaRPr lang="zh-CN" altLang="en-US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67"/>
            <a:ext cx="3008313" cy="1162122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90"/>
            <a:ext cx="3008313" cy="46913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896"/>
            <a:ext cx="5486400" cy="566773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813"/>
            <a:ext cx="5486400" cy="4115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669"/>
            <a:ext cx="5486400" cy="804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887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887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58"/>
            <a:ext cx="7772400" cy="1470116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440"/>
            <a:ext cx="6400800" cy="1752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916238" y="838200"/>
            <a:ext cx="266382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文本框 6"/>
          <p:cNvSpPr txBox="1"/>
          <p:nvPr userDrawn="1"/>
        </p:nvSpPr>
        <p:spPr>
          <a:xfrm>
            <a:off x="3203575" y="333375"/>
            <a:ext cx="2181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 defTabSz="913130">
              <a:spcBef>
                <a:spcPct val="20000"/>
              </a:spcBef>
            </a:pPr>
            <a:r>
              <a:rPr lang="en-US" altLang="zh-CN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01  </a:t>
            </a:r>
            <a:r>
              <a:rPr lang="zh-CN" altLang="en-US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钓鱼邮件的识别</a:t>
            </a:r>
            <a:endParaRPr lang="zh-CN" altLang="en-US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67"/>
            <a:ext cx="3008313" cy="1162122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90"/>
            <a:ext cx="3008313" cy="46913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896"/>
            <a:ext cx="5486400" cy="566773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813"/>
            <a:ext cx="5486400" cy="4115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669"/>
            <a:ext cx="5486400" cy="804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916238" y="838200"/>
            <a:ext cx="266382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文本框 4"/>
          <p:cNvSpPr txBox="1"/>
          <p:nvPr/>
        </p:nvSpPr>
        <p:spPr>
          <a:xfrm>
            <a:off x="3492500" y="333375"/>
            <a:ext cx="20018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en-US" altLang="zh-CN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01 </a:t>
            </a:r>
            <a:r>
              <a:rPr lang="zh-CN" altLang="en-US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密码设置</a:t>
            </a:r>
            <a:endParaRPr lang="zh-CN" altLang="en-US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887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887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58"/>
            <a:ext cx="7772400" cy="1470116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440"/>
            <a:ext cx="6400800" cy="1752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916238" y="838200"/>
            <a:ext cx="266382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文本框 6"/>
          <p:cNvSpPr txBox="1"/>
          <p:nvPr userDrawn="1"/>
        </p:nvSpPr>
        <p:spPr>
          <a:xfrm>
            <a:off x="3132138" y="333375"/>
            <a:ext cx="22685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 defTabSz="913130">
              <a:spcBef>
                <a:spcPct val="20000"/>
              </a:spcBef>
            </a:pPr>
            <a:r>
              <a:rPr lang="en-US" altLang="zh-CN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02  </a:t>
            </a:r>
            <a:r>
              <a:rPr lang="zh-CN" altLang="en-US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钓鱼邮件的处理</a:t>
            </a:r>
            <a:endParaRPr lang="zh-CN" altLang="en-US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67"/>
            <a:ext cx="3008313" cy="1162122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90"/>
            <a:ext cx="3008313" cy="46913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67"/>
            <a:ext cx="3008313" cy="1162122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90"/>
            <a:ext cx="3008313" cy="46913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896"/>
            <a:ext cx="5486400" cy="566773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813"/>
            <a:ext cx="5486400" cy="4115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669"/>
            <a:ext cx="5486400" cy="804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887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887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58"/>
            <a:ext cx="7772400" cy="1470116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440"/>
            <a:ext cx="6400800" cy="1752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896"/>
            <a:ext cx="5486400" cy="566773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813"/>
            <a:ext cx="5486400" cy="4115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669"/>
            <a:ext cx="5486400" cy="804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916238" y="838200"/>
            <a:ext cx="266382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文本框 6"/>
          <p:cNvSpPr txBox="1"/>
          <p:nvPr userDrawn="1"/>
        </p:nvSpPr>
        <p:spPr>
          <a:xfrm>
            <a:off x="3203575" y="333375"/>
            <a:ext cx="2181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 defTabSz="913130">
              <a:spcBef>
                <a:spcPct val="20000"/>
              </a:spcBef>
            </a:pPr>
            <a:r>
              <a:rPr lang="en-US" altLang="zh-CN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01  </a:t>
            </a:r>
            <a:r>
              <a:rPr lang="zh-CN" altLang="en-US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钓鱼邮件的识别</a:t>
            </a:r>
            <a:endParaRPr lang="zh-CN" altLang="en-US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67"/>
            <a:ext cx="3008313" cy="1162122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90"/>
            <a:ext cx="3008313" cy="46913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896"/>
            <a:ext cx="5486400" cy="566773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813"/>
            <a:ext cx="5486400" cy="4115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669"/>
            <a:ext cx="5486400" cy="804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887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887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58"/>
            <a:ext cx="7772400" cy="1470116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440"/>
            <a:ext cx="6400800" cy="1752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300"/>
            <a:ext cx="4038600" cy="4526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advClick="0" advTm="1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12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12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4" Type="http://schemas.openxmlformats.org/officeDocument/2006/relationships/theme" Target="../theme/theme12.xml"/><Relationship Id="rId13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1000">
    <p:fade thruBlk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4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43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ransition advClick="0" advTm="1000">
    <p:fade thruBlk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126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126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ransition advClick="0" advTm="1000">
    <p:fade thruBlk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126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126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ransition advClick="0" advTm="1000">
    <p:fade thruBlk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Click="0" advTm="1000">
    <p:fade thruBlk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advClick="0" advTm="1000">
    <p:fade thruBlk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advClick="0" advTm="1000">
    <p:fade thruBlk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advClick="0" advTm="1000">
    <p:fade thruBlk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advClick="0" advTm="1000">
    <p:fade thruBlk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717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17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advClick="0" advTm="1000">
    <p:fade thruBlk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819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19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 advClick="0" advTm="1000">
    <p:fade thruBlk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921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E2AA7B0-11A9-4CCE-8C52-1223F3F687F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7BBD714-F4F4-4967-A603-ADB6ACA8F88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 advClick="0" advTm="1000">
    <p:fade thruBlk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3.png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03.xml"/><Relationship Id="rId2" Type="http://schemas.openxmlformats.org/officeDocument/2006/relationships/image" Target="../media/image14.png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15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55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67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19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91.xml"/><Relationship Id="rId4" Type="http://schemas.openxmlformats.org/officeDocument/2006/relationships/image" Target="../media/image20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91.xml"/><Relationship Id="rId2" Type="http://schemas.openxmlformats.org/officeDocument/2006/relationships/image" Target="../media/image21.png"/><Relationship Id="rId1" Type="http://schemas.openxmlformats.org/officeDocument/2006/relationships/tags" Target="../tags/tag33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79.xml"/><Relationship Id="rId5" Type="http://schemas.openxmlformats.org/officeDocument/2006/relationships/image" Target="../media/image23.png"/><Relationship Id="rId4" Type="http://schemas.openxmlformats.org/officeDocument/2006/relationships/tags" Target="../tags/tag36.xml"/><Relationship Id="rId3" Type="http://schemas.openxmlformats.org/officeDocument/2006/relationships/image" Target="../media/image22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0.xml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27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9.xml"/><Relationship Id="rId1" Type="http://schemas.openxmlformats.org/officeDocument/2006/relationships/tags" Target="../tags/tag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9.xml"/><Relationship Id="rId1" Type="http://schemas.openxmlformats.org/officeDocument/2006/relationships/tags" Target="../tags/tag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9.xml"/><Relationship Id="rId1" Type="http://schemas.openxmlformats.org/officeDocument/2006/relationships/tags" Target="../tags/tag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9.xml"/><Relationship Id="rId1" Type="http://schemas.openxmlformats.org/officeDocument/2006/relationships/tags" Target="../tags/tag44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40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7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5.xml"/><Relationship Id="rId4" Type="http://schemas.openxmlformats.org/officeDocument/2006/relationships/image" Target="../media/image8.png"/><Relationship Id="rId3" Type="http://schemas.openxmlformats.org/officeDocument/2006/relationships/tags" Target="../tags/tag14.xml"/><Relationship Id="rId2" Type="http://schemas.openxmlformats.org/officeDocument/2006/relationships/image" Target="../media/image7.png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6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1.xml"/><Relationship Id="rId5" Type="http://schemas.openxmlformats.org/officeDocument/2006/relationships/tags" Target="../tags/tag20.xml"/><Relationship Id="rId4" Type="http://schemas.openxmlformats.org/officeDocument/2006/relationships/image" Target="../media/image8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平行四边形 13"/>
          <p:cNvSpPr/>
          <p:nvPr/>
        </p:nvSpPr>
        <p:spPr>
          <a:xfrm>
            <a:off x="5903913" y="4076700"/>
            <a:ext cx="3240088" cy="1925638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cs typeface="+mn-ea"/>
              <a:sym typeface="+mn-lt"/>
            </a:endParaRPr>
          </a:p>
        </p:txBody>
      </p:sp>
      <p:sp>
        <p:nvSpPr>
          <p:cNvPr id="27" name="平行四边形 26"/>
          <p:cNvSpPr/>
          <p:nvPr/>
        </p:nvSpPr>
        <p:spPr>
          <a:xfrm rot="155449">
            <a:off x="4748213" y="847725"/>
            <a:ext cx="503238" cy="1779588"/>
          </a:xfrm>
          <a:prstGeom prst="parallelogram">
            <a:avLst>
              <a:gd name="adj" fmla="val 6892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cs typeface="+mn-ea"/>
              <a:sym typeface="+mn-lt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539750" y="857250"/>
            <a:ext cx="4608513" cy="4227513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cs typeface="+mn-ea"/>
              <a:sym typeface="+mn-lt"/>
            </a:endParaRPr>
          </a:p>
        </p:txBody>
      </p:sp>
      <p:pic>
        <p:nvPicPr>
          <p:cNvPr id="29" name="Picture 5" descr="C:\Users\Administrator\Desktop\53dca5b834c03.png"/>
          <p:cNvPicPr>
            <a:picLocks noChangeAspect="1"/>
          </p:cNvPicPr>
          <p:nvPr/>
        </p:nvPicPr>
        <p:blipFill>
          <a:blip r:embed="rId1"/>
          <a:srcRect l="1736" t="23145" r="41803" b="3822"/>
          <a:stretch>
            <a:fillRect/>
          </a:stretch>
        </p:blipFill>
        <p:spPr>
          <a:xfrm>
            <a:off x="0" y="2492375"/>
            <a:ext cx="4679950" cy="2665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906588" y="3336925"/>
            <a:ext cx="43211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fontAlgn="base">
              <a:buNone/>
            </a:pPr>
            <a:r>
              <a:rPr lang="zh-CN" altLang="en-US" sz="1400" strike="noStrike" cap="all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加强计算机使用安全</a:t>
            </a:r>
            <a:endParaRPr lang="zh-CN" altLang="en-US" sz="1400" strike="noStrike" cap="all" noProof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116013" y="2690813"/>
            <a:ext cx="590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fontAlgn="base">
              <a:buNone/>
            </a:pPr>
            <a:r>
              <a:rPr lang="zh-CN" altLang="en-US" sz="3600" b="1" i="1" strike="noStrike" cap="all" noProof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计算机设置</a:t>
            </a:r>
            <a:r>
              <a:rPr lang="zh-CN" altLang="en-US" sz="3600" b="1" i="1" strike="noStrike" cap="all" noProof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程序书</a:t>
            </a:r>
            <a:endParaRPr lang="zh-CN" altLang="en-US" sz="3600" b="1" i="1" strike="noStrike" cap="all" noProof="1" dirty="0" smtClean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平行四边形 34"/>
          <p:cNvSpPr/>
          <p:nvPr/>
        </p:nvSpPr>
        <p:spPr>
          <a:xfrm>
            <a:off x="5508625" y="4868863"/>
            <a:ext cx="2592388" cy="1133475"/>
          </a:xfrm>
          <a:prstGeom prst="parallelogram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49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49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7" grpId="0" bldLvl="0" animBg="1"/>
      <p:bldP spid="26" grpId="0" bldLvl="0" animBg="1"/>
      <p:bldP spid="7" grpId="0"/>
      <p:bldP spid="7" grpId="1"/>
      <p:bldP spid="6" grpId="0"/>
      <p:bldP spid="6" grpId="1"/>
      <p:bldP spid="3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>
            <a:stCxn id="3" idx="4"/>
          </p:cNvCxnSpPr>
          <p:nvPr/>
        </p:nvCxnSpPr>
        <p:spPr>
          <a:xfrm>
            <a:off x="63182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7" name="文本框 3"/>
          <p:cNvSpPr txBox="1"/>
          <p:nvPr/>
        </p:nvSpPr>
        <p:spPr>
          <a:xfrm>
            <a:off x="1547813" y="5815013"/>
            <a:ext cx="62150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在个性化界面左侧选择“锁屏界面”，滚动至底部点击“屏幕保护程序设置”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MH_Other_3"/>
          <p:cNvCxnSpPr/>
          <p:nvPr>
            <p:custDataLst>
              <p:tags r:id="rId1"/>
            </p:custDataLst>
          </p:nvPr>
        </p:nvCxnSpPr>
        <p:spPr>
          <a:xfrm flipV="1">
            <a:off x="1619250" y="6308725"/>
            <a:ext cx="5905500" cy="4763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1268413"/>
            <a:ext cx="5399087" cy="4265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40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>
            <a:stCxn id="3" idx="4"/>
          </p:cNvCxnSpPr>
          <p:nvPr/>
        </p:nvCxnSpPr>
        <p:spPr>
          <a:xfrm>
            <a:off x="63182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2"/>
          <p:cNvCxnSpPr>
            <a:stCxn id="4" idx="0"/>
            <a:endCxn id="4" idx="0"/>
          </p:cNvCxnSpPr>
          <p:nvPr/>
        </p:nvCxnSpPr>
        <p:spPr>
          <a:xfrm>
            <a:off x="758825" y="1238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6" name="文本框 3"/>
          <p:cNvSpPr txBox="1"/>
          <p:nvPr/>
        </p:nvSpPr>
        <p:spPr>
          <a:xfrm>
            <a:off x="4427538" y="1196975"/>
            <a:ext cx="4689475" cy="73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从下拉菜单中挑选内置选项（如“气泡”“3D文字”“照片”等），部分屏保支持自定义（如文字内容或图片路径）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9" name="MH_Other_3"/>
          <p:cNvCxnSpPr/>
          <p:nvPr>
            <p:custDataLst>
              <p:tags r:id="rId1"/>
            </p:custDataLst>
          </p:nvPr>
        </p:nvCxnSpPr>
        <p:spPr>
          <a:xfrm flipV="1">
            <a:off x="4527550" y="5013325"/>
            <a:ext cx="4327525" cy="1270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8" name="文本框 5"/>
          <p:cNvSpPr txBox="1"/>
          <p:nvPr/>
        </p:nvSpPr>
        <p:spPr>
          <a:xfrm>
            <a:off x="4427538" y="2132013"/>
            <a:ext cx="45339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在“等待”框中输入屏保启动前的空闲时间（单位：分钟），通常建议设为5-15分钟。‌‌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6089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88" y="1095375"/>
            <a:ext cx="3244850" cy="3983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90" name="文本框 7"/>
          <p:cNvSpPr txBox="1"/>
          <p:nvPr/>
        </p:nvSpPr>
        <p:spPr>
          <a:xfrm>
            <a:off x="4419600" y="2854325"/>
            <a:ext cx="4572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勾选“在恢复时显示登录屏幕”以增强隐私保护。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‌‌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91" name="文本框 8"/>
          <p:cNvSpPr txBox="1"/>
          <p:nvPr/>
        </p:nvSpPr>
        <p:spPr>
          <a:xfrm>
            <a:off x="4419600" y="3573463"/>
            <a:ext cx="45720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点击“预览”查看效果，确认无误后依次点击“应用”→“确定”完成设置。‌‌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6086" grpId="0"/>
      <p:bldP spid="46088" grpId="0"/>
      <p:bldP spid="46090" grpId="0"/>
      <p:bldP spid="460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4244975" y="3890963"/>
            <a:ext cx="26209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24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防火墙安装和设置</a:t>
            </a:r>
            <a:endParaRPr lang="zh-CN" altLang="en-US" sz="2400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54538" y="4497388"/>
            <a:ext cx="538162" cy="3063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安装</a:t>
            </a:r>
            <a:endParaRPr lang="zh-CN" altLang="en-US" sz="14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0" name="平行四边形 19"/>
          <p:cNvSpPr/>
          <p:nvPr/>
        </p:nvSpPr>
        <p:spPr>
          <a:xfrm>
            <a:off x="395288" y="2276475"/>
            <a:ext cx="2663825" cy="2860675"/>
          </a:xfrm>
          <a:prstGeom prst="parallelogram">
            <a:avLst>
              <a:gd name="adj" fmla="val 39800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900113" y="3481388"/>
            <a:ext cx="2376488" cy="2520950"/>
          </a:xfrm>
          <a:prstGeom prst="parallelogram">
            <a:avLst>
              <a:gd name="adj" fmla="val 351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22488" y="3789363"/>
            <a:ext cx="1584325" cy="522288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none">
            <a:spAutoFit/>
          </a:bodyPr>
          <a:lstStyle/>
          <a:p>
            <a:pPr algn="ctr" fontAlgn="base"/>
            <a:r>
              <a:rPr lang="en-US" altLang="zh-CN" sz="2800" strike="noStrike" noProof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lt"/>
              </a:rPr>
              <a:t>PART 02</a:t>
            </a:r>
            <a:endParaRPr lang="zh-CN" altLang="en-US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795963" y="4508500"/>
            <a:ext cx="893762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规则设置</a:t>
            </a:r>
            <a:endParaRPr lang="zh-CN" altLang="en-US" sz="14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25" name="Picture 3" descr="F:\52d112019d34f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638" y="1917700"/>
            <a:ext cx="2376487" cy="1509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20" grpId="0" bldLvl="0" animBg="1"/>
      <p:bldP spid="21" grpId="0" bldLvl="0" animBg="1"/>
      <p:bldP spid="11" grpId="0" bldLvl="0" animBg="1"/>
      <p:bldP spid="2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>
            <a:stCxn id="3" idx="4"/>
          </p:cNvCxnSpPr>
          <p:nvPr/>
        </p:nvCxnSpPr>
        <p:spPr>
          <a:xfrm>
            <a:off x="63182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1" name="文本框 3"/>
          <p:cNvSpPr txBox="1"/>
          <p:nvPr/>
        </p:nvSpPr>
        <p:spPr>
          <a:xfrm>
            <a:off x="1547813" y="5373688"/>
            <a:ext cx="6200775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防火墙安装地址：\\192.168.1.11\临时共享\soft\计算机初始配置\火绒.exe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MH_Other_3"/>
          <p:cNvCxnSpPr/>
          <p:nvPr>
            <p:custDataLst>
              <p:tags r:id="rId1"/>
            </p:custDataLst>
          </p:nvPr>
        </p:nvCxnSpPr>
        <p:spPr>
          <a:xfrm flipV="1">
            <a:off x="1547813" y="6308725"/>
            <a:ext cx="5688013" cy="4763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7"/>
          <p:cNvSpPr/>
          <p:nvPr>
            <p:custDataLst>
              <p:tags r:id="rId2"/>
            </p:custDataLst>
          </p:nvPr>
        </p:nvSpPr>
        <p:spPr>
          <a:xfrm>
            <a:off x="1260475" y="1268413"/>
            <a:ext cx="50339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defTabSz="913130">
              <a:spcBef>
                <a:spcPct val="20000"/>
              </a:spcBef>
            </a:pPr>
            <a:r>
              <a:rPr lang="zh-CN" altLang="en-US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共享文件中包含办公用软件，选择安装</a:t>
            </a:r>
            <a:endParaRPr lang="zh-CN" altLang="en-US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50184" name="文本框 11"/>
          <p:cNvSpPr txBox="1"/>
          <p:nvPr/>
        </p:nvSpPr>
        <p:spPr>
          <a:xfrm>
            <a:off x="1547813" y="5842000"/>
            <a:ext cx="6200775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400">
                <a:latin typeface="Calibri" panose="020F0502020204030204"/>
                <a:ea typeface="宋体" panose="02010600030101010101" pitchFamily="2" charset="-122"/>
                <a:sym typeface="微软雅黑" panose="020B0503020204020204" charset="-122"/>
              </a:rPr>
              <a:t>临时访客账户：</a:t>
            </a:r>
            <a:r>
              <a:rPr lang="en-US" altLang="zh-CN" sz="1400">
                <a:latin typeface="Calibri" panose="020F0502020204030204"/>
                <a:ea typeface="Calibri" panose="020F0502020204030204"/>
                <a:sym typeface="微软雅黑" panose="020B0503020204020204" charset="-122"/>
              </a:rPr>
              <a:t>guest  </a:t>
            </a:r>
            <a:r>
              <a:rPr lang="zh-CN" altLang="en-US" sz="1400">
                <a:latin typeface="Calibri" panose="020F0502020204030204"/>
                <a:ea typeface="宋体" panose="02010600030101010101" pitchFamily="2" charset="-122"/>
                <a:sym typeface="微软雅黑" panose="020B0503020204020204" charset="-122"/>
              </a:rPr>
              <a:t>密码：</a:t>
            </a:r>
            <a:r>
              <a:rPr lang="en-US" altLang="zh-CN" sz="1400">
                <a:latin typeface="Calibri" panose="020F0502020204030204"/>
                <a:ea typeface="Calibri" panose="020F0502020204030204"/>
                <a:sym typeface="微软雅黑" panose="020B0503020204020204" charset="-122"/>
              </a:rPr>
              <a:t>123456</a:t>
            </a:r>
            <a:r>
              <a:rPr lang="zh-CN" altLang="en-US" sz="1400">
                <a:latin typeface="Calibri" panose="020F0502020204030204"/>
                <a:ea typeface="宋体" panose="02010600030101010101" pitchFamily="2" charset="-122"/>
                <a:sym typeface="微软雅黑" panose="020B0503020204020204" charset="-122"/>
              </a:rPr>
              <a:t>。复制文件到桌面，双击安装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0185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2133600"/>
            <a:ext cx="6877050" cy="2324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2" grpId="0"/>
      <p:bldP spid="50181" grpId="0"/>
      <p:bldP spid="501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>
            <a:stCxn id="3" idx="4"/>
          </p:cNvCxnSpPr>
          <p:nvPr/>
        </p:nvCxnSpPr>
        <p:spPr>
          <a:xfrm>
            <a:off x="63182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9" name="文本框 3"/>
          <p:cNvSpPr txBox="1"/>
          <p:nvPr/>
        </p:nvSpPr>
        <p:spPr>
          <a:xfrm>
            <a:off x="1547813" y="5868988"/>
            <a:ext cx="6200775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选择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防护中心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系统防护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网络防护，确认防护功能开启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MH_Other_3"/>
          <p:cNvCxnSpPr/>
          <p:nvPr>
            <p:custDataLst>
              <p:tags r:id="rId1"/>
            </p:custDataLst>
          </p:nvPr>
        </p:nvCxnSpPr>
        <p:spPr>
          <a:xfrm flipV="1">
            <a:off x="1547813" y="6308725"/>
            <a:ext cx="5688013" cy="4763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955675"/>
            <a:ext cx="3598863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63" y="3327400"/>
            <a:ext cx="3600450" cy="2370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3327400"/>
            <a:ext cx="3600450" cy="2370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22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4854575" y="3890963"/>
            <a:ext cx="14017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24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钓鱼邮件</a:t>
            </a:r>
            <a:endParaRPr lang="zh-CN" altLang="en-US" sz="24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54538" y="4497388"/>
            <a:ext cx="538162" cy="3063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识别</a:t>
            </a:r>
            <a:endParaRPr lang="zh-CN" altLang="en-US" sz="14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0" name="平行四边形 19"/>
          <p:cNvSpPr/>
          <p:nvPr/>
        </p:nvSpPr>
        <p:spPr>
          <a:xfrm>
            <a:off x="395288" y="2276475"/>
            <a:ext cx="2663825" cy="2860675"/>
          </a:xfrm>
          <a:prstGeom prst="parallelogram">
            <a:avLst>
              <a:gd name="adj" fmla="val 39800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900113" y="3481388"/>
            <a:ext cx="2376488" cy="2520950"/>
          </a:xfrm>
          <a:prstGeom prst="parallelogram">
            <a:avLst>
              <a:gd name="adj" fmla="val 351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22488" y="3789363"/>
            <a:ext cx="1584325" cy="522288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none">
            <a:spAutoFit/>
          </a:bodyPr>
          <a:lstStyle/>
          <a:p>
            <a:pPr algn="ctr" fontAlgn="base"/>
            <a:r>
              <a:rPr lang="en-US" altLang="zh-CN" sz="2800" strike="noStrike" noProof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lt"/>
              </a:rPr>
              <a:t>PART 03</a:t>
            </a:r>
            <a:endParaRPr lang="zh-CN" altLang="en-US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73763" y="4508500"/>
            <a:ext cx="538162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处理</a:t>
            </a:r>
            <a:endParaRPr lang="zh-CN" altLang="en-US" sz="14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25" name="Picture 3" descr="F:\52d112019d34f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638" y="1917700"/>
            <a:ext cx="2376487" cy="1509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20" grpId="0" bldLvl="0" animBg="1"/>
      <p:bldP spid="21" grpId="0" bldLvl="0" animBg="1"/>
      <p:bldP spid="11" grpId="0" bldLvl="0" animBg="1"/>
      <p:bldP spid="2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>
            <a:stCxn id="3" idx="4"/>
          </p:cNvCxnSpPr>
          <p:nvPr/>
        </p:nvCxnSpPr>
        <p:spPr>
          <a:xfrm>
            <a:off x="63182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H_Other_3"/>
          <p:cNvCxnSpPr/>
          <p:nvPr>
            <p:custDataLst>
              <p:tags r:id="rId1"/>
            </p:custDataLst>
          </p:nvPr>
        </p:nvCxnSpPr>
        <p:spPr>
          <a:xfrm flipV="1">
            <a:off x="1082675" y="6092825"/>
            <a:ext cx="6297613" cy="4763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7"/>
          <p:cNvSpPr/>
          <p:nvPr>
            <p:custDataLst>
              <p:tags r:id="rId2"/>
            </p:custDataLst>
          </p:nvPr>
        </p:nvSpPr>
        <p:spPr>
          <a:xfrm>
            <a:off x="1260475" y="1196975"/>
            <a:ext cx="50339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5750" indent="-285750" defTabSz="913130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陌生的发件人</a:t>
            </a:r>
            <a:r>
              <a:rPr lang="en-US" altLang="zh-CN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r>
              <a:rPr lang="zh-CN" altLang="en-US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和</a:t>
            </a:r>
            <a:r>
              <a:rPr lang="en-US" altLang="zh-CN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r>
              <a:rPr lang="zh-CN" altLang="en-US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邮件名称，需要提高警惕</a:t>
            </a:r>
            <a:r>
              <a:rPr lang="en-US" altLang="zh-CN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endParaRPr lang="en-US" altLang="zh-CN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5632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2565400"/>
            <a:ext cx="5962650" cy="256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47"/>
          <p:cNvSpPr/>
          <p:nvPr>
            <p:custDataLst>
              <p:tags r:id="rId4"/>
            </p:custDataLst>
          </p:nvPr>
        </p:nvSpPr>
        <p:spPr>
          <a:xfrm>
            <a:off x="1260475" y="1628775"/>
            <a:ext cx="50339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5750" indent="-285750" defTabSz="913130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有疑问和不确定的时候，可以先咨询</a:t>
            </a:r>
            <a:r>
              <a:rPr lang="en-US" altLang="zh-CN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endParaRPr lang="en-US" altLang="zh-CN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Rectangle 47"/>
          <p:cNvSpPr/>
          <p:nvPr>
            <p:custDataLst>
              <p:tags r:id="rId5"/>
            </p:custDataLst>
          </p:nvPr>
        </p:nvSpPr>
        <p:spPr>
          <a:xfrm>
            <a:off x="1260475" y="2027238"/>
            <a:ext cx="50339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5750" indent="-285750" defTabSz="913130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下图为可疑邮件举例</a:t>
            </a:r>
            <a:r>
              <a:rPr lang="en-US" altLang="zh-CN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endParaRPr lang="en-US" altLang="zh-CN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2" grpId="0"/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>
            <a:stCxn id="3" idx="4"/>
          </p:cNvCxnSpPr>
          <p:nvPr/>
        </p:nvCxnSpPr>
        <p:spPr>
          <a:xfrm>
            <a:off x="63182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H_Other_3"/>
          <p:cNvCxnSpPr/>
          <p:nvPr>
            <p:custDataLst>
              <p:tags r:id="rId1"/>
            </p:custDataLst>
          </p:nvPr>
        </p:nvCxnSpPr>
        <p:spPr>
          <a:xfrm flipV="1">
            <a:off x="1116013" y="6526213"/>
            <a:ext cx="6297613" cy="317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7"/>
          <p:cNvSpPr/>
          <p:nvPr>
            <p:custDataLst>
              <p:tags r:id="rId2"/>
            </p:custDataLst>
          </p:nvPr>
        </p:nvSpPr>
        <p:spPr>
          <a:xfrm>
            <a:off x="1260475" y="1144588"/>
            <a:ext cx="6988175" cy="7000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5750" indent="-285750" defTabSz="913130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邮件进入后，首先检查发件人地址是否熟悉</a:t>
            </a:r>
            <a:r>
              <a:rPr lang="en-US" altLang="zh-CN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endParaRPr lang="en-US" altLang="zh-CN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  <a:p>
            <a:pPr marL="285750" indent="-285750" defTabSz="913130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不要点击下载陌生链接</a:t>
            </a:r>
            <a:r>
              <a:rPr lang="en-US" altLang="zh-CN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endParaRPr lang="en-US" altLang="zh-CN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6" name="Rectangle 47"/>
          <p:cNvSpPr/>
          <p:nvPr>
            <p:custDataLst>
              <p:tags r:id="rId3"/>
            </p:custDataLst>
          </p:nvPr>
        </p:nvSpPr>
        <p:spPr>
          <a:xfrm>
            <a:off x="1260475" y="1773238"/>
            <a:ext cx="50339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5750" indent="-285750" defTabSz="913130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有疑问和不确定的时候，可以先咨询</a:t>
            </a:r>
            <a:r>
              <a:rPr lang="en-US" altLang="zh-CN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endParaRPr lang="en-US" altLang="zh-CN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5837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065" y="2141855"/>
            <a:ext cx="6732905" cy="43256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>
            <a:stCxn id="3" idx="4"/>
          </p:cNvCxnSpPr>
          <p:nvPr/>
        </p:nvCxnSpPr>
        <p:spPr>
          <a:xfrm>
            <a:off x="63182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H_Other_3"/>
          <p:cNvCxnSpPr/>
          <p:nvPr>
            <p:custDataLst>
              <p:tags r:id="rId1"/>
            </p:custDataLst>
          </p:nvPr>
        </p:nvCxnSpPr>
        <p:spPr>
          <a:xfrm flipV="1">
            <a:off x="1116013" y="6526213"/>
            <a:ext cx="6297613" cy="317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111250"/>
            <a:ext cx="7200900" cy="399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>
            <a:stCxn id="3" idx="4"/>
          </p:cNvCxnSpPr>
          <p:nvPr/>
        </p:nvCxnSpPr>
        <p:spPr>
          <a:xfrm>
            <a:off x="63182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H_Other_3"/>
          <p:cNvCxnSpPr/>
          <p:nvPr>
            <p:custDataLst>
              <p:tags r:id="rId1"/>
            </p:custDataLst>
          </p:nvPr>
        </p:nvCxnSpPr>
        <p:spPr>
          <a:xfrm flipV="1">
            <a:off x="1082675" y="6597650"/>
            <a:ext cx="6297613" cy="317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7"/>
          <p:cNvSpPr/>
          <p:nvPr>
            <p:custDataLst>
              <p:tags r:id="rId2"/>
            </p:custDataLst>
          </p:nvPr>
        </p:nvSpPr>
        <p:spPr>
          <a:xfrm>
            <a:off x="1260475" y="1268413"/>
            <a:ext cx="32861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5750" indent="-285750" defTabSz="913130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首先添加到黑名单</a:t>
            </a:r>
            <a:endParaRPr lang="zh-CN" altLang="en-US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62471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4292600"/>
            <a:ext cx="692943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47"/>
          <p:cNvSpPr/>
          <p:nvPr>
            <p:custDataLst>
              <p:tags r:id="rId4"/>
            </p:custDataLst>
          </p:nvPr>
        </p:nvSpPr>
        <p:spPr>
          <a:xfrm>
            <a:off x="1260475" y="2212975"/>
            <a:ext cx="32861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5750" indent="-285750" defTabSz="913130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然后添加到垃圾邮件中</a:t>
            </a:r>
            <a:endParaRPr lang="zh-CN" altLang="en-US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62473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925" y="1274763"/>
            <a:ext cx="2827338" cy="2965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Picture 5" descr="C:\Users\Administrator\Desktop\53dca5b834c03.png"/>
          <p:cNvPicPr>
            <a:picLocks noChangeAspect="1"/>
          </p:cNvPicPr>
          <p:nvPr/>
        </p:nvPicPr>
        <p:blipFill>
          <a:blip r:embed="rId1"/>
          <a:srcRect l="1736" t="23145" r="41803" b="3822"/>
          <a:stretch>
            <a:fillRect/>
          </a:stretch>
        </p:blipFill>
        <p:spPr>
          <a:xfrm>
            <a:off x="2627313" y="476250"/>
            <a:ext cx="3241675" cy="184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4021138" y="1196975"/>
            <a:ext cx="1101725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i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目录</a:t>
            </a:r>
            <a:endParaRPr lang="zh-CN" altLang="en-US" sz="3600" b="1" i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351088" y="2719388"/>
            <a:ext cx="2132012" cy="320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ctr"/>
            <a:r>
              <a:rPr lang="zh-CN" altLang="en-US" sz="20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密码和屏保设置</a:t>
            </a:r>
            <a:r>
              <a:rPr lang="en-US" altLang="zh-CN" sz="14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	</a:t>
            </a:r>
            <a:endParaRPr lang="en-US" altLang="zh-CN" sz="14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1771650" y="2601913"/>
            <a:ext cx="635000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32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01</a:t>
            </a:r>
            <a:endParaRPr lang="zh-CN" altLang="en-US" sz="32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2351088" y="3997325"/>
            <a:ext cx="2360612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0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防火墙安装和设置</a:t>
            </a:r>
            <a:endParaRPr lang="zh-CN" altLang="en-US" sz="20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1771650" y="3916363"/>
            <a:ext cx="635000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32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02</a:t>
            </a:r>
            <a:endParaRPr lang="zh-CN" altLang="en-US" sz="32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5291138" y="2719388"/>
            <a:ext cx="196215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0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钓鱼邮件</a:t>
            </a:r>
            <a:endParaRPr lang="zh-CN" altLang="en-US" sz="20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5003800" y="2609850"/>
            <a:ext cx="63500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32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03</a:t>
            </a:r>
            <a:endParaRPr lang="zh-CN" altLang="en-US" sz="32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5003800" y="3932238"/>
            <a:ext cx="63500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32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04</a:t>
            </a:r>
            <a:endParaRPr lang="zh-CN" altLang="en-US" sz="32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5364163" y="4005263"/>
            <a:ext cx="2360612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0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文件资料整理</a:t>
            </a:r>
            <a:endParaRPr lang="zh-CN" altLang="en-US" sz="20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2" grpId="0" bldLvl="0" animBg="1"/>
      <p:bldP spid="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4549775" y="3890963"/>
            <a:ext cx="20113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24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文件资料整理</a:t>
            </a:r>
            <a:endParaRPr lang="zh-CN" altLang="en-US" sz="24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00563" y="4497388"/>
            <a:ext cx="893762" cy="3063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纸质文件</a:t>
            </a:r>
            <a:endParaRPr lang="zh-CN" altLang="en-US" sz="14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0" name="平行四边形 19"/>
          <p:cNvSpPr/>
          <p:nvPr/>
        </p:nvSpPr>
        <p:spPr>
          <a:xfrm>
            <a:off x="395288" y="2276475"/>
            <a:ext cx="2663825" cy="2860675"/>
          </a:xfrm>
          <a:prstGeom prst="parallelogram">
            <a:avLst>
              <a:gd name="adj" fmla="val 39800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900113" y="3481388"/>
            <a:ext cx="2376488" cy="2520950"/>
          </a:xfrm>
          <a:prstGeom prst="parallelogram">
            <a:avLst>
              <a:gd name="adj" fmla="val 351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22488" y="3789363"/>
            <a:ext cx="1584325" cy="522288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none">
            <a:spAutoFit/>
          </a:bodyPr>
          <a:lstStyle/>
          <a:p>
            <a:pPr algn="ctr" fontAlgn="base"/>
            <a:r>
              <a:rPr lang="en-US" altLang="zh-CN" sz="2800" strike="noStrike" noProof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lt"/>
              </a:rPr>
              <a:t>PART 04</a:t>
            </a:r>
            <a:endParaRPr lang="zh-CN" altLang="en-US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795963" y="4508500"/>
            <a:ext cx="893762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电子文件</a:t>
            </a:r>
            <a:endParaRPr lang="zh-CN" altLang="en-US" sz="14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25" name="Picture 3" descr="F:\52d112019d34f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638" y="1917700"/>
            <a:ext cx="2376487" cy="1509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20" grpId="0" bldLvl="0" animBg="1"/>
      <p:bldP spid="21" grpId="0" bldLvl="0" animBg="1"/>
      <p:bldP spid="11" grpId="0" bldLvl="0" animBg="1"/>
      <p:bldP spid="2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>
            <a:stCxn id="3" idx="4"/>
          </p:cNvCxnSpPr>
          <p:nvPr/>
        </p:nvCxnSpPr>
        <p:spPr>
          <a:xfrm>
            <a:off x="63182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7"/>
          <p:cNvSpPr/>
          <p:nvPr>
            <p:custDataLst>
              <p:tags r:id="rId1"/>
            </p:custDataLst>
          </p:nvPr>
        </p:nvSpPr>
        <p:spPr>
          <a:xfrm>
            <a:off x="1187450" y="1196975"/>
            <a:ext cx="1699895" cy="4432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marL="285750" indent="-285750" defTabSz="913130" fontAlgn="base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分类和归档</a:t>
            </a: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  <a:p>
            <a:pPr defTabSz="913130" fontAlgn="base">
              <a:spcBef>
                <a:spcPct val="20000"/>
              </a:spcBef>
              <a:buFont typeface="Wingdings" panose="05000000000000000000" charset="0"/>
            </a:pP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8" name="Rectangle 47"/>
          <p:cNvSpPr/>
          <p:nvPr>
            <p:custDataLst>
              <p:tags r:id="rId2"/>
            </p:custDataLst>
          </p:nvPr>
        </p:nvSpPr>
        <p:spPr>
          <a:xfrm>
            <a:off x="1188085" y="1767205"/>
            <a:ext cx="1699895" cy="4432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marL="285750" indent="-285750" defTabSz="913130" fontAlgn="base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标识与记录</a:t>
            </a: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charset="-122"/>
            </a:endParaRPr>
          </a:p>
          <a:p>
            <a:pPr defTabSz="913130" fontAlgn="base">
              <a:spcBef>
                <a:spcPct val="20000"/>
              </a:spcBef>
              <a:buFont typeface="Wingdings" panose="05000000000000000000" charset="0"/>
            </a:pP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9" name="Rectangle 47"/>
          <p:cNvSpPr/>
          <p:nvPr>
            <p:custDataLst>
              <p:tags r:id="rId3"/>
            </p:custDataLst>
          </p:nvPr>
        </p:nvSpPr>
        <p:spPr>
          <a:xfrm>
            <a:off x="1188085" y="2348865"/>
            <a:ext cx="1699895" cy="4432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marL="285750" indent="-285750" defTabSz="913130" fontAlgn="base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存档与保管</a:t>
            </a: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charset="-122"/>
            </a:endParaRPr>
          </a:p>
          <a:p>
            <a:pPr defTabSz="913130" fontAlgn="base">
              <a:spcBef>
                <a:spcPct val="20000"/>
              </a:spcBef>
              <a:buFont typeface="Wingdings" panose="05000000000000000000" charset="0"/>
            </a:pP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2" name="Rectangle 47"/>
          <p:cNvSpPr/>
          <p:nvPr>
            <p:custDataLst>
              <p:tags r:id="rId4"/>
            </p:custDataLst>
          </p:nvPr>
        </p:nvSpPr>
        <p:spPr>
          <a:xfrm>
            <a:off x="1187450" y="2901315"/>
            <a:ext cx="2132965" cy="4432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marL="285750" indent="-285750" defTabSz="913130" fontAlgn="base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定期整理与清理</a:t>
            </a: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charset="-122"/>
            </a:endParaRPr>
          </a:p>
          <a:p>
            <a:pPr defTabSz="913130" fontAlgn="base">
              <a:spcBef>
                <a:spcPct val="20000"/>
              </a:spcBef>
              <a:buFont typeface="Wingdings" panose="05000000000000000000" charset="0"/>
            </a:pP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  <p:bldP spid="8" grpId="0"/>
      <p:bldP spid="9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/>
          <p:nvPr/>
        </p:nvCxnSpPr>
        <p:spPr>
          <a:xfrm>
            <a:off x="68389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7"/>
          <p:cNvSpPr/>
          <p:nvPr>
            <p:custDataLst>
              <p:tags r:id="rId1"/>
            </p:custDataLst>
          </p:nvPr>
        </p:nvSpPr>
        <p:spPr>
          <a:xfrm>
            <a:off x="1187450" y="1196975"/>
            <a:ext cx="1699895" cy="4432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marL="285750" indent="-285750" defTabSz="913130" fontAlgn="base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分类和归档</a:t>
            </a: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  <a:p>
            <a:pPr defTabSz="913130" fontAlgn="base">
              <a:spcBef>
                <a:spcPct val="20000"/>
              </a:spcBef>
              <a:buFont typeface="Wingdings" panose="05000000000000000000" charset="0"/>
            </a:pP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47495" y="3779520"/>
            <a:ext cx="7127875" cy="704215"/>
          </a:xfrm>
          <a:prstGeom prst="rect">
            <a:avLst/>
          </a:prstGeom>
        </p:spPr>
        <p:txBody>
          <a:bodyPr>
            <a:noAutofit/>
          </a:bodyPr>
          <a:p>
            <a:pPr algn="l" defTabSz="913130">
              <a:spcBef>
                <a:spcPct val="20000"/>
              </a:spcBef>
              <a:buClrTx/>
              <a:buSzTx/>
              <a:buFont typeface="Wingdings" panose="05000000000000000000" charset="0"/>
            </a:pPr>
            <a:r>
              <a:rPr lang="zh-CN" altLang="en-US" sz="1800" b="0" i="0" dirty="0">
                <a:solidFill>
                  <a:srgbClr val="808080"/>
                </a:solidFill>
              </a:rPr>
              <a:t>完成分类后，应将这些文件有序地放入相应的文件夹或档案盒中，确保易于查找和检索。</a:t>
            </a:r>
            <a:endParaRPr lang="zh-CN" altLang="en-US" sz="1800" b="0" i="0" dirty="0">
              <a:solidFill>
                <a:srgbClr val="80808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48130" y="1845310"/>
            <a:ext cx="69265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dirty="0">
                <a:solidFill>
                  <a:srgbClr val="808080"/>
                </a:solidFill>
                <a:sym typeface="+mn-ea"/>
              </a:rPr>
              <a:t>我们需要根据文件的性质、内容和重要性进行分类，如合同、报告、会议材料等。</a:t>
            </a:r>
            <a:endParaRPr lang="zh-CN" altLang="en-US" sz="1800" dirty="0">
              <a:solidFill>
                <a:srgbClr val="80808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48130" y="2950845"/>
            <a:ext cx="68548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130">
              <a:spcBef>
                <a:spcPct val="20000"/>
              </a:spcBef>
              <a:buClrTx/>
              <a:buSzTx/>
              <a:buFont typeface="Wingdings" panose="05000000000000000000" charset="0"/>
            </a:pPr>
            <a:r>
              <a:rPr lang="zh-CN" altLang="en-US" sz="1800" dirty="0">
                <a:solidFill>
                  <a:srgbClr val="808080"/>
                </a:solidFill>
                <a:sym typeface="+mn-ea"/>
              </a:rPr>
              <a:t>对于同一类别的文件，可以进一步按照日期或部门进行细分。</a:t>
            </a:r>
            <a:endParaRPr lang="zh-CN" altLang="en-US" sz="1800" dirty="0">
              <a:solidFill>
                <a:srgbClr val="808080"/>
              </a:solidFill>
              <a:sym typeface="+mn-ea"/>
            </a:endParaRPr>
          </a:p>
        </p:txBody>
      </p:sp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  <p:bldP spid="7" grpId="0"/>
      <p:bldP spid="1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/>
          <p:nvPr/>
        </p:nvCxnSpPr>
        <p:spPr>
          <a:xfrm>
            <a:off x="68389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7"/>
          <p:cNvSpPr/>
          <p:nvPr>
            <p:custDataLst>
              <p:tags r:id="rId1"/>
            </p:custDataLst>
          </p:nvPr>
        </p:nvSpPr>
        <p:spPr>
          <a:xfrm>
            <a:off x="1187450" y="1196975"/>
            <a:ext cx="1699895" cy="4432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marL="285750" indent="-285750" defTabSz="913130" fontAlgn="base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标识与记录</a:t>
            </a: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charset="-122"/>
            </a:endParaRPr>
          </a:p>
          <a:p>
            <a:pPr defTabSz="913130" fontAlgn="base">
              <a:spcBef>
                <a:spcPct val="20000"/>
              </a:spcBef>
              <a:buFont typeface="Wingdings" panose="05000000000000000000" charset="0"/>
            </a:pP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48130" y="4149090"/>
            <a:ext cx="7127875" cy="704215"/>
          </a:xfrm>
          <a:prstGeom prst="rect">
            <a:avLst/>
          </a:prstGeom>
        </p:spPr>
        <p:txBody>
          <a:bodyPr>
            <a:noAutofit/>
          </a:bodyPr>
          <a:p>
            <a:pPr algn="l" defTabSz="913130">
              <a:spcBef>
                <a:spcPct val="20000"/>
              </a:spcBef>
              <a:buClrTx/>
              <a:buSzTx/>
              <a:buFont typeface="Wingdings" panose="05000000000000000000" charset="0"/>
            </a:pPr>
            <a:r>
              <a:rPr lang="zh-CN" altLang="en-US" sz="1800" b="0" i="0" dirty="0">
                <a:solidFill>
                  <a:srgbClr val="808080"/>
                </a:solidFill>
              </a:rPr>
              <a:t>即使纸质文件不在手边，也能通过电子记录快速找到相关信息。</a:t>
            </a:r>
            <a:endParaRPr lang="zh-CN" altLang="en-US" sz="1800" b="0" i="0" dirty="0">
              <a:solidFill>
                <a:srgbClr val="80808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48130" y="2061210"/>
            <a:ext cx="69265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dirty="0">
                <a:solidFill>
                  <a:srgbClr val="808080"/>
                </a:solidFill>
                <a:sym typeface="+mn-ea"/>
              </a:rPr>
              <a:t>在文件或文件夹上贴上醒目的标签或使用标签纸进行标识，明确文件内容或分类名称。</a:t>
            </a:r>
            <a:endParaRPr lang="zh-CN" altLang="en-US" sz="1800" dirty="0">
              <a:solidFill>
                <a:srgbClr val="80808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48130" y="3244850"/>
            <a:ext cx="68548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130">
              <a:spcBef>
                <a:spcPct val="20000"/>
              </a:spcBef>
              <a:buClrTx/>
              <a:buSzTx/>
              <a:buFont typeface="Wingdings" panose="05000000000000000000" charset="0"/>
            </a:pPr>
            <a:r>
              <a:rPr lang="zh-CN" altLang="en-US" sz="1800" dirty="0">
                <a:solidFill>
                  <a:srgbClr val="808080"/>
                </a:solidFill>
                <a:sym typeface="+mn-ea"/>
              </a:rPr>
              <a:t>建立电子文档记录系统，对纸质文件进行相应的电子记录。</a:t>
            </a:r>
            <a:endParaRPr lang="zh-CN" altLang="en-US" sz="1800" dirty="0">
              <a:solidFill>
                <a:srgbClr val="808080"/>
              </a:solidFill>
              <a:sym typeface="+mn-ea"/>
            </a:endParaRPr>
          </a:p>
        </p:txBody>
      </p:sp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  <p:bldP spid="7" grpId="0"/>
      <p:bldP spid="1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/>
          <p:nvPr/>
        </p:nvCxnSpPr>
        <p:spPr>
          <a:xfrm>
            <a:off x="68389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7"/>
          <p:cNvSpPr/>
          <p:nvPr>
            <p:custDataLst>
              <p:tags r:id="rId1"/>
            </p:custDataLst>
          </p:nvPr>
        </p:nvSpPr>
        <p:spPr>
          <a:xfrm>
            <a:off x="1187450" y="1196975"/>
            <a:ext cx="1699895" cy="4432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marL="285750" indent="-285750" defTabSz="913130" fontAlgn="base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存档与保管</a:t>
            </a: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charset="-122"/>
            </a:endParaRPr>
          </a:p>
          <a:p>
            <a:pPr defTabSz="913130" fontAlgn="base">
              <a:spcBef>
                <a:spcPct val="20000"/>
              </a:spcBef>
              <a:buFont typeface="Wingdings" panose="05000000000000000000" charset="0"/>
            </a:pP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48130" y="2132965"/>
            <a:ext cx="69265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dirty="0">
                <a:solidFill>
                  <a:srgbClr val="808080"/>
                </a:solidFill>
                <a:sym typeface="+mn-ea"/>
              </a:rPr>
              <a:t>对于重要的文件，应该存放在安全、干燥、防火的地方，避免受潮或损坏。</a:t>
            </a:r>
            <a:endParaRPr lang="zh-CN" altLang="en-US" sz="1800" dirty="0">
              <a:solidFill>
                <a:srgbClr val="80808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47495" y="3303270"/>
            <a:ext cx="68548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130">
              <a:spcBef>
                <a:spcPct val="20000"/>
              </a:spcBef>
              <a:buClrTx/>
              <a:buSzTx/>
              <a:buFont typeface="Wingdings" panose="05000000000000000000" charset="0"/>
            </a:pPr>
            <a:r>
              <a:rPr lang="zh-CN" altLang="en-US" sz="1800" dirty="0">
                <a:solidFill>
                  <a:srgbClr val="808080"/>
                </a:solidFill>
                <a:sym typeface="+mn-ea"/>
              </a:rPr>
              <a:t>定期对档案进行盘点和检查，确保文件的完整性和安全性。</a:t>
            </a:r>
            <a:endParaRPr lang="zh-CN" altLang="en-US" sz="1800" dirty="0">
              <a:solidFill>
                <a:srgbClr val="808080"/>
              </a:solidFill>
              <a:sym typeface="+mn-ea"/>
            </a:endParaRPr>
          </a:p>
        </p:txBody>
      </p:sp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  <p:bldP spid="7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/>
          <p:nvPr/>
        </p:nvCxnSpPr>
        <p:spPr>
          <a:xfrm>
            <a:off x="68389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7"/>
          <p:cNvSpPr/>
          <p:nvPr>
            <p:custDataLst>
              <p:tags r:id="rId1"/>
            </p:custDataLst>
          </p:nvPr>
        </p:nvSpPr>
        <p:spPr>
          <a:xfrm>
            <a:off x="1187450" y="1196975"/>
            <a:ext cx="2169795" cy="4432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marL="285750" indent="-285750" defTabSz="913130" fontAlgn="base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定期整理与清理</a:t>
            </a: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charset="-122"/>
            </a:endParaRPr>
          </a:p>
          <a:p>
            <a:pPr defTabSz="913130" fontAlgn="base">
              <a:spcBef>
                <a:spcPct val="20000"/>
              </a:spcBef>
              <a:buFont typeface="Wingdings" panose="05000000000000000000" charset="0"/>
            </a:pP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47495" y="1916430"/>
            <a:ext cx="69265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dirty="0">
                <a:solidFill>
                  <a:srgbClr val="808080"/>
                </a:solidFill>
                <a:sym typeface="+mn-ea"/>
              </a:rPr>
              <a:t>随着时间的推移，我们需要对文件进行更新、调整和清理。</a:t>
            </a:r>
            <a:endParaRPr lang="zh-CN" altLang="en-US" sz="1800" dirty="0">
              <a:solidFill>
                <a:srgbClr val="80808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48130" y="2637155"/>
            <a:ext cx="68548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130">
              <a:spcBef>
                <a:spcPct val="20000"/>
              </a:spcBef>
              <a:buClrTx/>
              <a:buSzTx/>
              <a:buFont typeface="Wingdings" panose="05000000000000000000" charset="0"/>
            </a:pPr>
            <a:r>
              <a:rPr lang="zh-CN" altLang="en-US" sz="1800" dirty="0">
                <a:solidFill>
                  <a:srgbClr val="808080"/>
                </a:solidFill>
                <a:sym typeface="+mn-ea"/>
              </a:rPr>
              <a:t>对于不再需要的文件，应该按照相关规定进行销毁或回收。</a:t>
            </a:r>
            <a:endParaRPr lang="zh-CN" altLang="en-US" sz="1800" dirty="0">
              <a:solidFill>
                <a:srgbClr val="80808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47495" y="3406140"/>
            <a:ext cx="68548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130">
              <a:spcBef>
                <a:spcPct val="20000"/>
              </a:spcBef>
              <a:buClrTx/>
              <a:buSzTx/>
              <a:buFont typeface="Wingdings" panose="05000000000000000000" charset="0"/>
            </a:pPr>
            <a:r>
              <a:rPr lang="zh-CN" altLang="en-US" sz="1800" dirty="0">
                <a:solidFill>
                  <a:srgbClr val="808080"/>
                </a:solidFill>
                <a:sym typeface="+mn-ea"/>
              </a:rPr>
              <a:t>定期整理文件，移除冗余和过时的文件，可以确保办公空间整洁有序，提高工作效率。</a:t>
            </a:r>
            <a:endParaRPr lang="zh-CN" altLang="en-US" sz="1800" dirty="0">
              <a:solidFill>
                <a:srgbClr val="808080"/>
              </a:solidFill>
              <a:sym typeface="+mn-ea"/>
            </a:endParaRPr>
          </a:p>
        </p:txBody>
      </p:sp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  <p:bldP spid="7" grpId="0"/>
      <p:bldP spid="13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>
            <a:stCxn id="3" idx="4"/>
          </p:cNvCxnSpPr>
          <p:nvPr/>
        </p:nvCxnSpPr>
        <p:spPr>
          <a:xfrm>
            <a:off x="63182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7"/>
          <p:cNvSpPr/>
          <p:nvPr>
            <p:custDataLst>
              <p:tags r:id="rId1"/>
            </p:custDataLst>
          </p:nvPr>
        </p:nvSpPr>
        <p:spPr>
          <a:xfrm>
            <a:off x="1187450" y="1196975"/>
            <a:ext cx="4335145" cy="4432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marL="285750" indent="-285750" defTabSz="913130" fontAlgn="base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公司文件统一放置到文件</a:t>
            </a: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服务器中</a:t>
            </a: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8" name="Rectangle 47"/>
          <p:cNvSpPr/>
          <p:nvPr>
            <p:custDataLst>
              <p:tags r:id="rId2"/>
            </p:custDataLst>
          </p:nvPr>
        </p:nvSpPr>
        <p:spPr>
          <a:xfrm>
            <a:off x="1188085" y="1767205"/>
            <a:ext cx="5481320" cy="4432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marL="285750" indent="-285750" defTabSz="913130" fontAlgn="base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各部门有对应的存储位置并设置访问账户和</a:t>
            </a: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权限</a:t>
            </a: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charset="-122"/>
            </a:endParaRPr>
          </a:p>
          <a:p>
            <a:pPr defTabSz="913130" fontAlgn="base">
              <a:spcBef>
                <a:spcPct val="20000"/>
              </a:spcBef>
              <a:buFont typeface="Wingdings" panose="05000000000000000000" charset="0"/>
            </a:pP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9" name="Rectangle 47"/>
          <p:cNvSpPr/>
          <p:nvPr>
            <p:custDataLst>
              <p:tags r:id="rId3"/>
            </p:custDataLst>
          </p:nvPr>
        </p:nvSpPr>
        <p:spPr>
          <a:xfrm>
            <a:off x="1188085" y="2348865"/>
            <a:ext cx="6831965" cy="4432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marL="285750" indent="-285750" defTabSz="913130" fontAlgn="base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申请跨部门访问文件时，需对应部门允许并找</a:t>
            </a:r>
            <a:r>
              <a:rPr lang="en-US" altLang="zh-CN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IT</a:t>
            </a: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更改账户</a:t>
            </a: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权限</a:t>
            </a: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charset="-122"/>
            </a:endParaRPr>
          </a:p>
          <a:p>
            <a:pPr defTabSz="913130" fontAlgn="base">
              <a:spcBef>
                <a:spcPct val="20000"/>
              </a:spcBef>
              <a:buFont typeface="Wingdings" panose="05000000000000000000" charset="0"/>
            </a:pP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2" name="Rectangle 47"/>
          <p:cNvSpPr/>
          <p:nvPr>
            <p:custDataLst>
              <p:tags r:id="rId4"/>
            </p:custDataLst>
          </p:nvPr>
        </p:nvSpPr>
        <p:spPr>
          <a:xfrm>
            <a:off x="1188085" y="2901315"/>
            <a:ext cx="6539230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marL="285750" indent="-285750" defTabSz="913130" fontAlgn="base"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定期整理与清理文件，</a:t>
            </a: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并划分出文件的访问范围</a:t>
            </a:r>
            <a:r>
              <a:rPr lang="en-US" altLang="zh-CN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(</a:t>
            </a:r>
            <a:r>
              <a:rPr lang="zh-CN" altLang="en-US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部门内、公司内、全部可见</a:t>
            </a:r>
            <a:r>
              <a:rPr lang="en-US" altLang="zh-CN" strike="noStrike" noProof="1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)</a:t>
            </a: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charset="-122"/>
            </a:endParaRPr>
          </a:p>
          <a:p>
            <a:pPr defTabSz="913130" fontAlgn="base">
              <a:spcBef>
                <a:spcPct val="20000"/>
              </a:spcBef>
              <a:buFont typeface="Wingdings" panose="05000000000000000000" charset="0"/>
            </a:pPr>
            <a:endParaRPr lang="zh-CN" altLang="en-US" strike="noStrike" noProof="1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  <p:bldP spid="8" grpId="0"/>
      <p:bldP spid="9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平行四边形 13"/>
          <p:cNvSpPr/>
          <p:nvPr/>
        </p:nvSpPr>
        <p:spPr>
          <a:xfrm>
            <a:off x="5903913" y="4076700"/>
            <a:ext cx="3240088" cy="1925638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27" name="平行四边形 26"/>
          <p:cNvSpPr/>
          <p:nvPr/>
        </p:nvSpPr>
        <p:spPr>
          <a:xfrm rot="155449">
            <a:off x="4748213" y="847725"/>
            <a:ext cx="503238" cy="1779588"/>
          </a:xfrm>
          <a:prstGeom prst="parallelogram">
            <a:avLst>
              <a:gd name="adj" fmla="val 6892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539750" y="857250"/>
            <a:ext cx="4608513" cy="4227513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pic>
        <p:nvPicPr>
          <p:cNvPr id="29" name="Picture 5" descr="C:\Users\Administrator\Desktop\53dca5b834c03.png"/>
          <p:cNvPicPr>
            <a:picLocks noChangeAspect="1"/>
          </p:cNvPicPr>
          <p:nvPr/>
        </p:nvPicPr>
        <p:blipFill>
          <a:blip r:embed="rId1"/>
          <a:srcRect l="1736" t="23145" r="41803" b="3822"/>
          <a:stretch>
            <a:fillRect/>
          </a:stretch>
        </p:blipFill>
        <p:spPr>
          <a:xfrm>
            <a:off x="0" y="2492375"/>
            <a:ext cx="4679950" cy="2665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116013" y="2690813"/>
            <a:ext cx="59039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fontAlgn="base">
              <a:buNone/>
            </a:pPr>
            <a:r>
              <a:rPr lang="zh-CN" altLang="en-US" sz="3600" b="1" i="1" strike="noStrike" cap="all" noProof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谢谢您的观看</a:t>
            </a:r>
            <a:endParaRPr lang="zh-CN" altLang="en-US" sz="3600" b="1" i="1" strike="noStrike" cap="all" noProof="1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平行四边形 34"/>
          <p:cNvSpPr/>
          <p:nvPr/>
        </p:nvSpPr>
        <p:spPr>
          <a:xfrm>
            <a:off x="5508625" y="4868863"/>
            <a:ext cx="2592388" cy="1133475"/>
          </a:xfrm>
          <a:prstGeom prst="parallelogram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99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99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99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7" grpId="0" bldLvl="0" animBg="1"/>
      <p:bldP spid="26" grpId="0" bldLvl="0" animBg="1"/>
      <p:bldP spid="6" grpId="0"/>
      <p:bldP spid="6" grpId="1"/>
      <p:bldP spid="3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4397375" y="3890963"/>
            <a:ext cx="23161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24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密码和屏保设置</a:t>
            </a:r>
            <a:endParaRPr lang="zh-CN" altLang="en-US" sz="2400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43438" y="4497388"/>
            <a:ext cx="895350" cy="3063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密码设置</a:t>
            </a:r>
            <a:endParaRPr lang="zh-CN" altLang="en-US" sz="14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0" name="平行四边形 19"/>
          <p:cNvSpPr/>
          <p:nvPr/>
        </p:nvSpPr>
        <p:spPr>
          <a:xfrm>
            <a:off x="395288" y="2276475"/>
            <a:ext cx="2663825" cy="2860675"/>
          </a:xfrm>
          <a:prstGeom prst="parallelogram">
            <a:avLst>
              <a:gd name="adj" fmla="val 39800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900113" y="3481388"/>
            <a:ext cx="2376488" cy="2520950"/>
          </a:xfrm>
          <a:prstGeom prst="parallelogram">
            <a:avLst>
              <a:gd name="adj" fmla="val 351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22488" y="3789363"/>
            <a:ext cx="1584325" cy="522288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none">
            <a:spAutoFit/>
          </a:bodyPr>
          <a:lstStyle/>
          <a:p>
            <a:pPr algn="ctr" fontAlgn="base"/>
            <a:r>
              <a:rPr lang="en-US" altLang="zh-CN" sz="2800" strike="noStrike" noProof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lt"/>
              </a:rPr>
              <a:t>PART 01</a:t>
            </a:r>
            <a:endParaRPr lang="zh-CN" altLang="en-US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94363" y="4508500"/>
            <a:ext cx="893762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屏保设置</a:t>
            </a:r>
            <a:endParaRPr lang="zh-CN" altLang="en-US" sz="14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25" name="Picture 3" descr="F:\52d112019d34f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638" y="1917700"/>
            <a:ext cx="2376487" cy="1509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20" grpId="0" bldLvl="0" animBg="1"/>
      <p:bldP spid="21" grpId="0" bldLvl="0" animBg="1"/>
      <p:bldP spid="11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>
            <a:stCxn id="3" idx="4"/>
          </p:cNvCxnSpPr>
          <p:nvPr/>
        </p:nvCxnSpPr>
        <p:spPr>
          <a:xfrm>
            <a:off x="63182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41"/>
          <p:cNvSpPr/>
          <p:nvPr>
            <p:custDataLst>
              <p:tags r:id="rId1"/>
            </p:custDataLst>
          </p:nvPr>
        </p:nvSpPr>
        <p:spPr>
          <a:xfrm>
            <a:off x="1331913" y="1196975"/>
            <a:ext cx="4948237" cy="346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defTabSz="913130">
              <a:spcBef>
                <a:spcPct val="20000"/>
              </a:spcBef>
            </a:pPr>
            <a:r>
              <a:rPr lang="zh-CN" altLang="en-US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设置开机密码，要求 10位以上 字母+数字</a:t>
            </a:r>
            <a:endParaRPr lang="zh-CN" altLang="en-US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31750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450" y="1628775"/>
            <a:ext cx="3600450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4892675" y="1628775"/>
            <a:ext cx="3600450" cy="36004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" name="MH_Other_3"/>
          <p:cNvCxnSpPr/>
          <p:nvPr>
            <p:custDataLst>
              <p:tags r:id="rId4"/>
            </p:custDataLst>
          </p:nvPr>
        </p:nvCxnSpPr>
        <p:spPr>
          <a:xfrm>
            <a:off x="1042988" y="6021388"/>
            <a:ext cx="7737475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>
            <p:custDataLst>
              <p:tags r:id="rId5"/>
            </p:custDataLst>
          </p:nvPr>
        </p:nvSpPr>
        <p:spPr>
          <a:xfrm>
            <a:off x="1258888" y="5589588"/>
            <a:ext cx="3305175" cy="28416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p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按下 Ctrl + Alt + Del → 选择 “更改密码”</a:t>
            </a:r>
            <a:endParaRPr lang="zh-CN" altLang="en-US" sz="1400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4" name="Rectangle 51"/>
          <p:cNvSpPr/>
          <p:nvPr>
            <p:custDataLst>
              <p:tags r:id="rId6"/>
            </p:custDataLst>
          </p:nvPr>
        </p:nvSpPr>
        <p:spPr>
          <a:xfrm>
            <a:off x="5003800" y="5580063"/>
            <a:ext cx="3251200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defTabSz="913130">
              <a:spcBef>
                <a:spcPct val="20000"/>
              </a:spcBef>
            </a:pPr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输入旧密码 → 设置新密码 → 确认修改</a:t>
            </a:r>
            <a:endParaRPr lang="zh-CN" altLang="en-US" sz="1400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8" grpId="0"/>
      <p:bldP spid="2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>
            <a:stCxn id="3" idx="4"/>
          </p:cNvCxnSpPr>
          <p:nvPr/>
        </p:nvCxnSpPr>
        <p:spPr>
          <a:xfrm>
            <a:off x="63182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7"/>
          <p:cNvSpPr/>
          <p:nvPr>
            <p:custDataLst>
              <p:tags r:id="rId1"/>
            </p:custDataLst>
          </p:nvPr>
        </p:nvSpPr>
        <p:spPr>
          <a:xfrm>
            <a:off x="1260475" y="1341438"/>
            <a:ext cx="50339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defTabSz="913130">
              <a:spcBef>
                <a:spcPct val="20000"/>
              </a:spcBef>
            </a:pPr>
            <a:r>
              <a:rPr lang="zh-CN" altLang="en-US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密码设置有效期 3个月，到期后请更改密码</a:t>
            </a:r>
            <a:endParaRPr lang="zh-CN" altLang="en-US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3379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492375"/>
            <a:ext cx="3933825" cy="225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矩形 27"/>
          <p:cNvSpPr/>
          <p:nvPr>
            <p:custDataLst>
              <p:tags r:id="rId3"/>
            </p:custDataLst>
          </p:nvPr>
        </p:nvSpPr>
        <p:spPr>
          <a:xfrm>
            <a:off x="1547813" y="5302250"/>
            <a:ext cx="4103687" cy="2825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p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按下 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WIN        </a:t>
            </a:r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+ 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R</a:t>
            </a:r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➡ 输入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“gpedit.msc” </a:t>
            </a:r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点击确认</a:t>
            </a:r>
            <a:endParaRPr lang="zh-CN" altLang="en-US" sz="1400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33800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413" y="5314950"/>
            <a:ext cx="287337" cy="2698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" name="MH_Other_3"/>
          <p:cNvCxnSpPr/>
          <p:nvPr>
            <p:custDataLst>
              <p:tags r:id="rId5"/>
            </p:custDataLst>
          </p:nvPr>
        </p:nvCxnSpPr>
        <p:spPr>
          <a:xfrm>
            <a:off x="1547813" y="5732463"/>
            <a:ext cx="3954463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>
            <a:stCxn id="3" idx="4"/>
          </p:cNvCxnSpPr>
          <p:nvPr/>
        </p:nvCxnSpPr>
        <p:spPr>
          <a:xfrm>
            <a:off x="63182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4743" y="1111250"/>
            <a:ext cx="7199312" cy="422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7" name="文本框 1"/>
          <p:cNvSpPr txBox="1"/>
          <p:nvPr/>
        </p:nvSpPr>
        <p:spPr>
          <a:xfrm>
            <a:off x="1187450" y="5540375"/>
            <a:ext cx="7019925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点击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Windows </a:t>
            </a:r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设置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➡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安全设置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➡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账户策略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➡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密码策略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➡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密码最长使用期限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双击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endParaRPr lang="en-US" altLang="zh-CN" sz="1400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cxnSp>
        <p:nvCxnSpPr>
          <p:cNvPr id="15" name="MH_Other_3"/>
          <p:cNvCxnSpPr/>
          <p:nvPr>
            <p:custDataLst>
              <p:tags r:id="rId2"/>
            </p:custDataLst>
          </p:nvPr>
        </p:nvCxnSpPr>
        <p:spPr>
          <a:xfrm>
            <a:off x="1260475" y="5948363"/>
            <a:ext cx="6696075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58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>
            <a:stCxn id="3" idx="4"/>
          </p:cNvCxnSpPr>
          <p:nvPr/>
        </p:nvCxnSpPr>
        <p:spPr>
          <a:xfrm>
            <a:off x="63182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3" name="文本框 1"/>
          <p:cNvSpPr txBox="1"/>
          <p:nvPr/>
        </p:nvSpPr>
        <p:spPr>
          <a:xfrm>
            <a:off x="1547813" y="5734050"/>
            <a:ext cx="2841625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选择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使用时间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修改即可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endParaRPr lang="en-US" altLang="zh-CN" sz="1400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37894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0475" y="1052513"/>
            <a:ext cx="3390900" cy="44688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" name="MH_Other_3"/>
          <p:cNvCxnSpPr/>
          <p:nvPr>
            <p:custDataLst>
              <p:tags r:id="rId2"/>
            </p:custDataLst>
          </p:nvPr>
        </p:nvCxnSpPr>
        <p:spPr>
          <a:xfrm>
            <a:off x="1260475" y="6237288"/>
            <a:ext cx="345598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78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>
            <a:stCxn id="3" idx="4"/>
          </p:cNvCxnSpPr>
          <p:nvPr/>
        </p:nvCxnSpPr>
        <p:spPr>
          <a:xfrm>
            <a:off x="63182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文本框 1"/>
          <p:cNvSpPr txBox="1"/>
          <p:nvPr/>
        </p:nvSpPr>
        <p:spPr>
          <a:xfrm>
            <a:off x="1403350" y="1196975"/>
            <a:ext cx="7019925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修改后示例如下：</a:t>
            </a:r>
            <a:r>
              <a: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endParaRPr lang="en-US" altLang="zh-CN" sz="1400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39942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450" y="1557338"/>
            <a:ext cx="7199313" cy="5033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99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6"/>
          <p:cNvSpPr/>
          <p:nvPr/>
        </p:nvSpPr>
        <p:spPr>
          <a:xfrm>
            <a:off x="179388" y="1111250"/>
            <a:ext cx="903288" cy="908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/>
            <a:r>
              <a:rPr lang="zh-CN" altLang="en-US" sz="1200" strike="noStrike" noProof="1" dirty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zh-CN" altLang="en-US" sz="1200" strike="noStrike" noProof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12"/>
          <p:cNvCxnSpPr>
            <a:stCxn id="3" idx="4"/>
          </p:cNvCxnSpPr>
          <p:nvPr/>
        </p:nvCxnSpPr>
        <p:spPr>
          <a:xfrm>
            <a:off x="631825" y="2019300"/>
            <a:ext cx="1588" cy="13112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>
            <a:stCxn id="3" idx="0"/>
            <a:endCxn id="3" idx="0"/>
          </p:cNvCxnSpPr>
          <p:nvPr/>
        </p:nvCxnSpPr>
        <p:spPr>
          <a:xfrm>
            <a:off x="631825" y="1111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>
            <a:stCxn id="3" idx="0"/>
          </p:cNvCxnSpPr>
          <p:nvPr/>
        </p:nvCxnSpPr>
        <p:spPr>
          <a:xfrm flipV="1">
            <a:off x="631825" y="-1587"/>
            <a:ext cx="1588" cy="1112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文本框 3"/>
          <p:cNvSpPr txBox="1"/>
          <p:nvPr/>
        </p:nvSpPr>
        <p:spPr>
          <a:xfrm>
            <a:off x="1547813" y="5597525"/>
            <a:ext cx="4572000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右键点击桌面空白处，选择“个性化”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990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917700"/>
            <a:ext cx="3598863" cy="34718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" name="MH_Other_3"/>
          <p:cNvCxnSpPr/>
          <p:nvPr>
            <p:custDataLst>
              <p:tags r:id="rId2"/>
            </p:custDataLst>
          </p:nvPr>
        </p:nvCxnSpPr>
        <p:spPr>
          <a:xfrm flipV="1">
            <a:off x="1476375" y="6110288"/>
            <a:ext cx="3887788" cy="4763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7"/>
          <p:cNvSpPr/>
          <p:nvPr>
            <p:custDataLst>
              <p:tags r:id="rId3"/>
            </p:custDataLst>
          </p:nvPr>
        </p:nvSpPr>
        <p:spPr>
          <a:xfrm>
            <a:off x="1260475" y="1052513"/>
            <a:ext cx="52609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defTabSz="913130">
              <a:spcBef>
                <a:spcPct val="20000"/>
              </a:spcBef>
            </a:pPr>
            <a:r>
              <a:rPr lang="en-US" altLang="zh-CN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1. </a:t>
            </a:r>
            <a:r>
              <a:rPr lang="zh-CN" altLang="en-US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离开电脑时最好可以手动锁屏，按下 win </a:t>
            </a:r>
            <a:r>
              <a:rPr lang="en-US" altLang="zh-CN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     </a:t>
            </a:r>
            <a:r>
              <a:rPr lang="zh-CN" altLang="en-US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+ L </a:t>
            </a:r>
            <a:endParaRPr lang="zh-CN" altLang="en-US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41993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25" y="1111250"/>
            <a:ext cx="287338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47"/>
          <p:cNvSpPr/>
          <p:nvPr>
            <p:custDataLst>
              <p:tags r:id="rId5"/>
            </p:custDataLst>
          </p:nvPr>
        </p:nvSpPr>
        <p:spPr>
          <a:xfrm>
            <a:off x="1260475" y="1412875"/>
            <a:ext cx="50339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defTabSz="913130">
              <a:spcBef>
                <a:spcPct val="20000"/>
              </a:spcBef>
            </a:pPr>
            <a:r>
              <a:rPr lang="en-US" altLang="zh-CN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2. </a:t>
            </a:r>
            <a:r>
              <a:rPr lang="zh-CN" altLang="en-US" dirty="0">
                <a:solidFill>
                  <a:srgbClr val="80808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设置自动锁屏如下</a:t>
            </a:r>
            <a:endParaRPr lang="zh-CN" altLang="en-US" dirty="0">
              <a:solidFill>
                <a:srgbClr val="80808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/>
      <p:bldP spid="2" grpId="0"/>
      <p:bldP spid="41989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150.7687401574803,&quot;left&quot;:139.5,&quot;top&quot;:204.85629921259843,&quot;width&quot;:515.6250393700788}"/>
</p:tagLst>
</file>

<file path=ppt/tags/tag10.xml><?xml version="1.0" encoding="utf-8"?>
<p:tagLst xmlns:p="http://schemas.openxmlformats.org/presentationml/2006/main">
  <p:tag name="KSO_WM_DIAGRAM_VIRTUALLY_FRAME" val="{&quot;height&quot;:346.7613385826771,&quot;left&quot;:61.54771653543308,&quot;top&quot;:179.29377952755905,&quot;width&quot;:598.9581102362204}"/>
</p:tagLst>
</file>

<file path=ppt/tags/tag11.xml><?xml version="1.0" encoding="utf-8"?>
<p:tagLst xmlns:p="http://schemas.openxmlformats.org/presentationml/2006/main">
  <p:tag name="KSO_WM_DIAGRAM_VIRTUALLY_FRAME" val="{&quot;height&quot;:346.7613385826771,&quot;left&quot;:61.54771653543308,&quot;top&quot;:179.29377952755905,&quot;width&quot;:598.9581102362204}"/>
</p:tagLst>
</file>

<file path=ppt/tags/tag12.xml><?xml version="1.0" encoding="utf-8"?>
<p:tagLst xmlns:p="http://schemas.openxmlformats.org/presentationml/2006/main">
  <p:tag name="KSO_WM_DIAGRAM_VIRTUALLY_FRAME" val="{&quot;height&quot;:188.75,&quot;left&quot;:109.15,&quot;top&quot;:111,&quot;width&quot;:340.1}"/>
</p:tagLst>
</file>

<file path=ppt/tags/tag13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14.xml><?xml version="1.0" encoding="utf-8"?>
<p:tagLst xmlns:p="http://schemas.openxmlformats.org/presentationml/2006/main">
  <p:tag name="KSO_WM_DIAGRAM_VIRTUALLY_FRAME" val="{&quot;height&quot;:346.7613385826771,&quot;left&quot;:61.54771653543308,&quot;top&quot;:179.29377952755905,&quot;width&quot;:598.9581102362204}"/>
</p:tagLst>
</file>

<file path=ppt/tags/tag15.xml><?xml version="1.0" encoding="utf-8"?>
<p:tagLst xmlns:p="http://schemas.openxmlformats.org/presentationml/2006/main">
  <p:tag name="KSO_WM_DIAGRAM_VIRTUALLY_FRAME" val="{&quot;height&quot;:346.7613385826771,&quot;left&quot;:61.54771653543308,&quot;top&quot;:179.29377952755905,&quot;width&quot;:598.9581102362204}"/>
</p:tagLst>
</file>

<file path=ppt/tags/tag16.xml><?xml version="1.0" encoding="utf-8"?>
<p:tagLst xmlns:p="http://schemas.openxmlformats.org/presentationml/2006/main">
  <p:tag name="KSO_WM_DIAGRAM_VIRTUALLY_FRAME" val="{&quot;height&quot;:346.7613385826771,&quot;left&quot;:61.54771653543308,&quot;top&quot;:179.29377952755905,&quot;width&quot;:598.9581102362204}"/>
</p:tagLst>
</file>

<file path=ppt/tags/tag17.xml><?xml version="1.0" encoding="utf-8"?>
<p:tagLst xmlns:p="http://schemas.openxmlformats.org/presentationml/2006/main">
  <p:tag name="KSO_WM_DIAGRAM_VIRTUALLY_FRAME" val="{&quot;height&quot;:346.7613385826771,&quot;left&quot;:61.54771653543308,&quot;top&quot;:179.29377952755905,&quot;width&quot;:598.9581102362204}"/>
</p:tagLst>
</file>

<file path=ppt/tags/tag18.xml><?xml version="1.0" encoding="utf-8"?>
<p:tagLst xmlns:p="http://schemas.openxmlformats.org/presentationml/2006/main">
  <p:tag name="KSO_WM_DIAGRAM_VIRTUALLY_FRAME" val="{&quot;height&quot;:346.7613385826771,&quot;left&quot;:61.54771653543308,&quot;top&quot;:179.29377952755905,&quot;width&quot;:598.9581102362204}"/>
</p:tagLst>
</file>

<file path=ppt/tags/tag19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2.xml><?xml version="1.0" encoding="utf-8"?>
<p:tagLst xmlns:p="http://schemas.openxmlformats.org/presentationml/2006/main">
  <p:tag name="KSO_WM_DIAGRAM_VIRTUALLY_FRAME" val="{&quot;height&quot;:150.7687401574803,&quot;left&quot;:139.5,&quot;top&quot;:204.85629921259843,&quot;width&quot;:515.6250393700788}"/>
</p:tagLst>
</file>

<file path=ppt/tags/tag20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21.xml><?xml version="1.0" encoding="utf-8"?>
<p:tagLst xmlns:p="http://schemas.openxmlformats.org/presentationml/2006/main">
  <p:tag name="KSO_WM_DIAGRAM_VIRTUALLY_FRAME" val="{&quot;height&quot;:346.7613385826771,&quot;left&quot;:61.54771653543308,&quot;top&quot;:179.29377952755905,&quot;width&quot;:598.9581102362204}"/>
</p:tagLst>
</file>

<file path=ppt/tags/tag22.xml><?xml version="1.0" encoding="utf-8"?>
<p:tagLst xmlns:p="http://schemas.openxmlformats.org/presentationml/2006/main">
  <p:tag name="KSO_WM_DIAGRAM_VIRTUALLY_FRAME" val="{&quot;height&quot;:346.7613385826771,&quot;left&quot;:61.54771653543308,&quot;top&quot;:179.29377952755905,&quot;width&quot;:598.9581102362204}"/>
</p:tagLst>
</file>

<file path=ppt/tags/tag23.xml><?xml version="1.0" encoding="utf-8"?>
<p:tagLst xmlns:p="http://schemas.openxmlformats.org/presentationml/2006/main">
  <p:tag name="KSO_WM_DIAGRAM_VIRTUALLY_FRAME" val="{&quot;height&quot;:346.7613385826771,&quot;left&quot;:61.54771653543308,&quot;top&quot;:179.29377952755905,&quot;width&quot;:598.9581102362204}"/>
</p:tagLst>
</file>

<file path=ppt/tags/tag24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25.xml><?xml version="1.0" encoding="utf-8"?>
<p:tagLst xmlns:p="http://schemas.openxmlformats.org/presentationml/2006/main">
  <p:tag name="KSO_WM_DIAGRAM_VIRTUALLY_FRAME" val="{&quot;height&quot;:346.7613385826771,&quot;left&quot;:61.54771653543308,&quot;top&quot;:179.29377952755905,&quot;width&quot;:598.9581102362204}"/>
</p:tagLst>
</file>

<file path=ppt/tags/tag26.xml><?xml version="1.0" encoding="utf-8"?>
<p:tagLst xmlns:p="http://schemas.openxmlformats.org/presentationml/2006/main">
  <p:tag name="KSO_WM_DIAGRAM_VIRTUALLY_FRAME" val="{&quot;height&quot;:346.7613385826771,&quot;left&quot;:61.54771653543308,&quot;top&quot;:179.29377952755905,&quot;width&quot;:598.9581102362204}"/>
</p:tagLst>
</file>

<file path=ppt/tags/tag27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28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29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3.xml><?xml version="1.0" encoding="utf-8"?>
<p:tagLst xmlns:p="http://schemas.openxmlformats.org/presentationml/2006/main">
  <p:tag name="KSO_WM_DIAGRAM_VIRTUALLY_FRAME" val="{&quot;height&quot;:150.7687401574803,&quot;left&quot;:139.5,&quot;top&quot;:204.85629921259843,&quot;width&quot;:515.6250393700788}"/>
</p:tagLst>
</file>

<file path=ppt/tags/tag30.xml><?xml version="1.0" encoding="utf-8"?>
<p:tagLst xmlns:p="http://schemas.openxmlformats.org/presentationml/2006/main">
  <p:tag name="KSO_WM_DIAGRAM_VIRTUALLY_FRAME" val="{&quot;height&quot;:346.7613385826771,&quot;left&quot;:61.54771653543308,&quot;top&quot;:179.29377952755905,&quot;width&quot;:598.9581102362204}"/>
</p:tagLst>
</file>

<file path=ppt/tags/tag31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32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33.xml><?xml version="1.0" encoding="utf-8"?>
<p:tagLst xmlns:p="http://schemas.openxmlformats.org/presentationml/2006/main">
  <p:tag name="KSO_WM_DIAGRAM_VIRTUALLY_FRAME" val="{&quot;height&quot;:346.7613385826771,&quot;left&quot;:61.54771653543308,&quot;top&quot;:179.29377952755905,&quot;width&quot;:598.9581102362204}"/>
</p:tagLst>
</file>

<file path=ppt/tags/tag34.xml><?xml version="1.0" encoding="utf-8"?>
<p:tagLst xmlns:p="http://schemas.openxmlformats.org/presentationml/2006/main">
  <p:tag name="KSO_WM_DIAGRAM_VIRTUALLY_FRAME" val="{&quot;height&quot;:346.7613385826771,&quot;left&quot;:61.54771653543308,&quot;top&quot;:179.29377952755905,&quot;width&quot;:598.9581102362204}"/>
</p:tagLst>
</file>

<file path=ppt/tags/tag35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36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37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38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39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4.xml><?xml version="1.0" encoding="utf-8"?>
<p:tagLst xmlns:p="http://schemas.openxmlformats.org/presentationml/2006/main">
  <p:tag name="KSO_WM_DIAGRAM_VIRTUALLY_FRAME" val="{&quot;height&quot;:150.7687401574803,&quot;left&quot;:139.5,&quot;top&quot;:204.85629921259843,&quot;width&quot;:515.6250393700788}"/>
</p:tagLst>
</file>

<file path=ppt/tags/tag40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41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42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43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44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45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46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47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48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ags/tag49.xml><?xml version="1.0" encoding="utf-8"?>
<p:tagLst xmlns:p="http://schemas.openxmlformats.org/presentationml/2006/main">
  <p:tag name="commondata" val="eyJoZGlkIjoiMjkwNjIwMDMxZWNlYzA3Nzc0MjljMzA3ZWEwMjhjNGYifQ=="/>
</p:tagLst>
</file>

<file path=ppt/tags/tag5.xml><?xml version="1.0" encoding="utf-8"?>
<p:tagLst xmlns:p="http://schemas.openxmlformats.org/presentationml/2006/main">
  <p:tag name="KSO_WM_DIAGRAM_VIRTUALLY_FRAME" val="{&quot;height&quot;:150.7687401574803,&quot;left&quot;:139.5,&quot;top&quot;:204.85629921259843,&quot;width&quot;:515.6250393700788}"/>
</p:tagLst>
</file>

<file path=ppt/tags/tag6.xml><?xml version="1.0" encoding="utf-8"?>
<p:tagLst xmlns:p="http://schemas.openxmlformats.org/presentationml/2006/main">
  <p:tag name="KSO_WM_DIAGRAM_VIRTUALLY_FRAME" val="{&quot;height&quot;:150.7687401574803,&quot;left&quot;:139.5,&quot;top&quot;:204.85629921259843,&quot;width&quot;:515.6250393700788}"/>
</p:tagLst>
</file>

<file path=ppt/tags/tag7.xml><?xml version="1.0" encoding="utf-8"?>
<p:tagLst xmlns:p="http://schemas.openxmlformats.org/presentationml/2006/main">
  <p:tag name="KSO_WM_DIAGRAM_VIRTUALLY_FRAME" val="{&quot;height&quot;:150.7687401574803,&quot;left&quot;:139.5,&quot;top&quot;:204.85629921259843,&quot;width&quot;:515.6250393700788}"/>
</p:tagLst>
</file>

<file path=ppt/tags/tag8.xml><?xml version="1.0" encoding="utf-8"?>
<p:tagLst xmlns:p="http://schemas.openxmlformats.org/presentationml/2006/main">
  <p:tag name="KSO_WM_DIAGRAM_VIRTUALLY_FRAME" val="{&quot;height&quot;:150.7687401574803,&quot;left&quot;:139.5,&quot;top&quot;:204.85629921259843,&quot;width&quot;:515.6250393700788}"/>
</p:tagLst>
</file>

<file path=ppt/tags/tag9.xml><?xml version="1.0" encoding="utf-8"?>
<p:tagLst xmlns:p="http://schemas.openxmlformats.org/presentationml/2006/main">
  <p:tag name="KSO_WM_DIAGRAM_VIRTUALLY_FRAME" val="{&quot;height&quot;:323.45,&quot;left&quot;:109.15,&quot;top&quot;:111,&quot;width&quot;:340.1}"/>
</p:tagLst>
</file>

<file path=ppt/theme/theme1.xml><?xml version="1.0" encoding="utf-8"?>
<a:theme xmlns:a="http://schemas.openxmlformats.org/drawingml/2006/main" name="sungho">
  <a:themeElements>
    <a:clrScheme name="自定义 471">
      <a:dk1>
        <a:sysClr val="windowText" lastClr="000000"/>
      </a:dk1>
      <a:lt1>
        <a:sysClr val="window" lastClr="FFFFFF"/>
      </a:lt1>
      <a:dk2>
        <a:srgbClr val="1F497D"/>
      </a:dk2>
      <a:lt2>
        <a:srgbClr val="548DD4"/>
      </a:lt2>
      <a:accent1>
        <a:srgbClr val="548DD4"/>
      </a:accent1>
      <a:accent2>
        <a:srgbClr val="D8D8D8"/>
      </a:accent2>
      <a:accent3>
        <a:srgbClr val="548DD4"/>
      </a:accent3>
      <a:accent4>
        <a:srgbClr val="D8D8D8"/>
      </a:accent4>
      <a:accent5>
        <a:srgbClr val="548DD4"/>
      </a:accent5>
      <a:accent6>
        <a:srgbClr val="D8D8D8"/>
      </a:accent6>
      <a:hlink>
        <a:srgbClr val="0000FF"/>
      </a:hlink>
      <a:folHlink>
        <a:srgbClr val="800080"/>
      </a:folHlink>
    </a:clrScheme>
    <a:fontScheme name="0o2ejke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sungho">
  <a:themeElements>
    <a:clrScheme name="自定义 471">
      <a:dk1>
        <a:sysClr val="windowText" lastClr="000000"/>
      </a:dk1>
      <a:lt1>
        <a:sysClr val="window" lastClr="FFFFFF"/>
      </a:lt1>
      <a:dk2>
        <a:srgbClr val="1F497D"/>
      </a:dk2>
      <a:lt2>
        <a:srgbClr val="548DD4"/>
      </a:lt2>
      <a:accent1>
        <a:srgbClr val="548DD4"/>
      </a:accent1>
      <a:accent2>
        <a:srgbClr val="D8D8D8"/>
      </a:accent2>
      <a:accent3>
        <a:srgbClr val="548DD4"/>
      </a:accent3>
      <a:accent4>
        <a:srgbClr val="D8D8D8"/>
      </a:accent4>
      <a:accent5>
        <a:srgbClr val="548DD4"/>
      </a:accent5>
      <a:accent6>
        <a:srgbClr val="D8D8D8"/>
      </a:accent6>
      <a:hlink>
        <a:srgbClr val="0000FF"/>
      </a:hlink>
      <a:folHlink>
        <a:srgbClr val="800080"/>
      </a:folHlink>
    </a:clrScheme>
    <a:fontScheme name="0o2ejke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sungho">
  <a:themeElements>
    <a:clrScheme name="自定义 471">
      <a:dk1>
        <a:sysClr val="windowText" lastClr="000000"/>
      </a:dk1>
      <a:lt1>
        <a:sysClr val="window" lastClr="FFFFFF"/>
      </a:lt1>
      <a:dk2>
        <a:srgbClr val="1F497D"/>
      </a:dk2>
      <a:lt2>
        <a:srgbClr val="548DD4"/>
      </a:lt2>
      <a:accent1>
        <a:srgbClr val="548DD4"/>
      </a:accent1>
      <a:accent2>
        <a:srgbClr val="D8D8D8"/>
      </a:accent2>
      <a:accent3>
        <a:srgbClr val="548DD4"/>
      </a:accent3>
      <a:accent4>
        <a:srgbClr val="D8D8D8"/>
      </a:accent4>
      <a:accent5>
        <a:srgbClr val="548DD4"/>
      </a:accent5>
      <a:accent6>
        <a:srgbClr val="D8D8D8"/>
      </a:accent6>
      <a:hlink>
        <a:srgbClr val="0000FF"/>
      </a:hlink>
      <a:folHlink>
        <a:srgbClr val="800080"/>
      </a:folHlink>
    </a:clrScheme>
    <a:fontScheme name="0o2ejke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sungho">
  <a:themeElements>
    <a:clrScheme name="自定义 471">
      <a:dk1>
        <a:sysClr val="windowText" lastClr="000000"/>
      </a:dk1>
      <a:lt1>
        <a:sysClr val="window" lastClr="FFFFFF"/>
      </a:lt1>
      <a:dk2>
        <a:srgbClr val="1F497D"/>
      </a:dk2>
      <a:lt2>
        <a:srgbClr val="548DD4"/>
      </a:lt2>
      <a:accent1>
        <a:srgbClr val="548DD4"/>
      </a:accent1>
      <a:accent2>
        <a:srgbClr val="D8D8D8"/>
      </a:accent2>
      <a:accent3>
        <a:srgbClr val="548DD4"/>
      </a:accent3>
      <a:accent4>
        <a:srgbClr val="D8D8D8"/>
      </a:accent4>
      <a:accent5>
        <a:srgbClr val="548DD4"/>
      </a:accent5>
      <a:accent6>
        <a:srgbClr val="D8D8D8"/>
      </a:accent6>
      <a:hlink>
        <a:srgbClr val="0000FF"/>
      </a:hlink>
      <a:folHlink>
        <a:srgbClr val="800080"/>
      </a:folHlink>
    </a:clrScheme>
    <a:fontScheme name="0o2ejke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ungho">
  <a:themeElements>
    <a:clrScheme name="自定义 471">
      <a:dk1>
        <a:sysClr val="windowText" lastClr="000000"/>
      </a:dk1>
      <a:lt1>
        <a:sysClr val="window" lastClr="FFFFFF"/>
      </a:lt1>
      <a:dk2>
        <a:srgbClr val="1F497D"/>
      </a:dk2>
      <a:lt2>
        <a:srgbClr val="548DD4"/>
      </a:lt2>
      <a:accent1>
        <a:srgbClr val="548DD4"/>
      </a:accent1>
      <a:accent2>
        <a:srgbClr val="D8D8D8"/>
      </a:accent2>
      <a:accent3>
        <a:srgbClr val="548DD4"/>
      </a:accent3>
      <a:accent4>
        <a:srgbClr val="D8D8D8"/>
      </a:accent4>
      <a:accent5>
        <a:srgbClr val="548DD4"/>
      </a:accent5>
      <a:accent6>
        <a:srgbClr val="D8D8D8"/>
      </a:accent6>
      <a:hlink>
        <a:srgbClr val="0000FF"/>
      </a:hlink>
      <a:folHlink>
        <a:srgbClr val="800080"/>
      </a:folHlink>
    </a:clrScheme>
    <a:fontScheme name="0o2ejke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ungho">
  <a:themeElements>
    <a:clrScheme name="自定义 471">
      <a:dk1>
        <a:sysClr val="windowText" lastClr="000000"/>
      </a:dk1>
      <a:lt1>
        <a:sysClr val="window" lastClr="FFFFFF"/>
      </a:lt1>
      <a:dk2>
        <a:srgbClr val="1F497D"/>
      </a:dk2>
      <a:lt2>
        <a:srgbClr val="548DD4"/>
      </a:lt2>
      <a:accent1>
        <a:srgbClr val="548DD4"/>
      </a:accent1>
      <a:accent2>
        <a:srgbClr val="D8D8D8"/>
      </a:accent2>
      <a:accent3>
        <a:srgbClr val="548DD4"/>
      </a:accent3>
      <a:accent4>
        <a:srgbClr val="D8D8D8"/>
      </a:accent4>
      <a:accent5>
        <a:srgbClr val="548DD4"/>
      </a:accent5>
      <a:accent6>
        <a:srgbClr val="D8D8D8"/>
      </a:accent6>
      <a:hlink>
        <a:srgbClr val="0000FF"/>
      </a:hlink>
      <a:folHlink>
        <a:srgbClr val="800080"/>
      </a:folHlink>
    </a:clrScheme>
    <a:fontScheme name="0o2ejke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sungho">
  <a:themeElements>
    <a:clrScheme name="自定义 471">
      <a:dk1>
        <a:sysClr val="windowText" lastClr="000000"/>
      </a:dk1>
      <a:lt1>
        <a:sysClr val="window" lastClr="FFFFFF"/>
      </a:lt1>
      <a:dk2>
        <a:srgbClr val="1F497D"/>
      </a:dk2>
      <a:lt2>
        <a:srgbClr val="548DD4"/>
      </a:lt2>
      <a:accent1>
        <a:srgbClr val="548DD4"/>
      </a:accent1>
      <a:accent2>
        <a:srgbClr val="D8D8D8"/>
      </a:accent2>
      <a:accent3>
        <a:srgbClr val="548DD4"/>
      </a:accent3>
      <a:accent4>
        <a:srgbClr val="D8D8D8"/>
      </a:accent4>
      <a:accent5>
        <a:srgbClr val="548DD4"/>
      </a:accent5>
      <a:accent6>
        <a:srgbClr val="D8D8D8"/>
      </a:accent6>
      <a:hlink>
        <a:srgbClr val="0000FF"/>
      </a:hlink>
      <a:folHlink>
        <a:srgbClr val="800080"/>
      </a:folHlink>
    </a:clrScheme>
    <a:fontScheme name="0o2ejke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sungho">
  <a:themeElements>
    <a:clrScheme name="自定义 471">
      <a:dk1>
        <a:sysClr val="windowText" lastClr="000000"/>
      </a:dk1>
      <a:lt1>
        <a:sysClr val="window" lastClr="FFFFFF"/>
      </a:lt1>
      <a:dk2>
        <a:srgbClr val="1F497D"/>
      </a:dk2>
      <a:lt2>
        <a:srgbClr val="548DD4"/>
      </a:lt2>
      <a:accent1>
        <a:srgbClr val="548DD4"/>
      </a:accent1>
      <a:accent2>
        <a:srgbClr val="D8D8D8"/>
      </a:accent2>
      <a:accent3>
        <a:srgbClr val="548DD4"/>
      </a:accent3>
      <a:accent4>
        <a:srgbClr val="D8D8D8"/>
      </a:accent4>
      <a:accent5>
        <a:srgbClr val="548DD4"/>
      </a:accent5>
      <a:accent6>
        <a:srgbClr val="D8D8D8"/>
      </a:accent6>
      <a:hlink>
        <a:srgbClr val="0000FF"/>
      </a:hlink>
      <a:folHlink>
        <a:srgbClr val="800080"/>
      </a:folHlink>
    </a:clrScheme>
    <a:fontScheme name="0o2ejke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sungho">
  <a:themeElements>
    <a:clrScheme name="自定义 471">
      <a:dk1>
        <a:sysClr val="windowText" lastClr="000000"/>
      </a:dk1>
      <a:lt1>
        <a:sysClr val="window" lastClr="FFFFFF"/>
      </a:lt1>
      <a:dk2>
        <a:srgbClr val="1F497D"/>
      </a:dk2>
      <a:lt2>
        <a:srgbClr val="548DD4"/>
      </a:lt2>
      <a:accent1>
        <a:srgbClr val="548DD4"/>
      </a:accent1>
      <a:accent2>
        <a:srgbClr val="D8D8D8"/>
      </a:accent2>
      <a:accent3>
        <a:srgbClr val="548DD4"/>
      </a:accent3>
      <a:accent4>
        <a:srgbClr val="D8D8D8"/>
      </a:accent4>
      <a:accent5>
        <a:srgbClr val="548DD4"/>
      </a:accent5>
      <a:accent6>
        <a:srgbClr val="D8D8D8"/>
      </a:accent6>
      <a:hlink>
        <a:srgbClr val="0000FF"/>
      </a:hlink>
      <a:folHlink>
        <a:srgbClr val="800080"/>
      </a:folHlink>
    </a:clrScheme>
    <a:fontScheme name="0o2ejke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sungho">
  <a:themeElements>
    <a:clrScheme name="自定义 471">
      <a:dk1>
        <a:sysClr val="windowText" lastClr="000000"/>
      </a:dk1>
      <a:lt1>
        <a:sysClr val="window" lastClr="FFFFFF"/>
      </a:lt1>
      <a:dk2>
        <a:srgbClr val="1F497D"/>
      </a:dk2>
      <a:lt2>
        <a:srgbClr val="548DD4"/>
      </a:lt2>
      <a:accent1>
        <a:srgbClr val="548DD4"/>
      </a:accent1>
      <a:accent2>
        <a:srgbClr val="D8D8D8"/>
      </a:accent2>
      <a:accent3>
        <a:srgbClr val="548DD4"/>
      </a:accent3>
      <a:accent4>
        <a:srgbClr val="D8D8D8"/>
      </a:accent4>
      <a:accent5>
        <a:srgbClr val="548DD4"/>
      </a:accent5>
      <a:accent6>
        <a:srgbClr val="D8D8D8"/>
      </a:accent6>
      <a:hlink>
        <a:srgbClr val="0000FF"/>
      </a:hlink>
      <a:folHlink>
        <a:srgbClr val="800080"/>
      </a:folHlink>
    </a:clrScheme>
    <a:fontScheme name="0o2ejke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sungho">
  <a:themeElements>
    <a:clrScheme name="自定义 471">
      <a:dk1>
        <a:sysClr val="windowText" lastClr="000000"/>
      </a:dk1>
      <a:lt1>
        <a:sysClr val="window" lastClr="FFFFFF"/>
      </a:lt1>
      <a:dk2>
        <a:srgbClr val="1F497D"/>
      </a:dk2>
      <a:lt2>
        <a:srgbClr val="548DD4"/>
      </a:lt2>
      <a:accent1>
        <a:srgbClr val="548DD4"/>
      </a:accent1>
      <a:accent2>
        <a:srgbClr val="D8D8D8"/>
      </a:accent2>
      <a:accent3>
        <a:srgbClr val="548DD4"/>
      </a:accent3>
      <a:accent4>
        <a:srgbClr val="D8D8D8"/>
      </a:accent4>
      <a:accent5>
        <a:srgbClr val="548DD4"/>
      </a:accent5>
      <a:accent6>
        <a:srgbClr val="D8D8D8"/>
      </a:accent6>
      <a:hlink>
        <a:srgbClr val="0000FF"/>
      </a:hlink>
      <a:folHlink>
        <a:srgbClr val="800080"/>
      </a:folHlink>
    </a:clrScheme>
    <a:fontScheme name="0o2ejke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sungho">
  <a:themeElements>
    <a:clrScheme name="自定义 471">
      <a:dk1>
        <a:sysClr val="windowText" lastClr="000000"/>
      </a:dk1>
      <a:lt1>
        <a:sysClr val="window" lastClr="FFFFFF"/>
      </a:lt1>
      <a:dk2>
        <a:srgbClr val="1F497D"/>
      </a:dk2>
      <a:lt2>
        <a:srgbClr val="548DD4"/>
      </a:lt2>
      <a:accent1>
        <a:srgbClr val="548DD4"/>
      </a:accent1>
      <a:accent2>
        <a:srgbClr val="D8D8D8"/>
      </a:accent2>
      <a:accent3>
        <a:srgbClr val="548DD4"/>
      </a:accent3>
      <a:accent4>
        <a:srgbClr val="D8D8D8"/>
      </a:accent4>
      <a:accent5>
        <a:srgbClr val="548DD4"/>
      </a:accent5>
      <a:accent6>
        <a:srgbClr val="D8D8D8"/>
      </a:accent6>
      <a:hlink>
        <a:srgbClr val="0000FF"/>
      </a:hlink>
      <a:folHlink>
        <a:srgbClr val="800080"/>
      </a:folHlink>
    </a:clrScheme>
    <a:fontScheme name="0o2ejke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1358</Words>
  <Application>WPS 演示</Application>
  <PresentationFormat/>
  <Paragraphs>208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27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Calibri</vt:lpstr>
      <vt:lpstr>Arial Unicode MS</vt:lpstr>
      <vt:lpstr>Wingdings</vt:lpstr>
      <vt:lpstr>Calibri</vt:lpstr>
      <vt:lpstr>sungho</vt:lpstr>
      <vt:lpstr>2_sungho</vt:lpstr>
      <vt:lpstr>1_sungho</vt:lpstr>
      <vt:lpstr>3_sungho</vt:lpstr>
      <vt:lpstr>4_sungho</vt:lpstr>
      <vt:lpstr>5_sungho</vt:lpstr>
      <vt:lpstr>6_sungho</vt:lpstr>
      <vt:lpstr>7_sungho</vt:lpstr>
      <vt:lpstr>8_sungho</vt:lpstr>
      <vt:lpstr>9_sungho</vt:lpstr>
      <vt:lpstr>10_sungho</vt:lpstr>
      <vt:lpstr>12_sungho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zuohongtu</dc:creator>
  <cp:lastModifiedBy>卧倒</cp:lastModifiedBy>
  <cp:revision>29</cp:revision>
  <dcterms:created xsi:type="dcterms:W3CDTF">2025-05-16T03:33:00Z</dcterms:created>
  <dcterms:modified xsi:type="dcterms:W3CDTF">2025-06-10T06:34:43Z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A7ECFFFF1FC94EDEB4978975BFEDB608_12</vt:lpwstr>
  </property>
</Properties>
</file>