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6" r:id="rId3"/>
  </p:sldMasterIdLst>
  <p:notesMasterIdLst>
    <p:notesMasterId r:id="rId5"/>
  </p:notesMasterIdLst>
  <p:handoutMasterIdLst>
    <p:handoutMasterId r:id="rId29"/>
  </p:handoutMasterIdLst>
  <p:sldIdLst>
    <p:sldId id="296" r:id="rId4"/>
    <p:sldId id="297" r:id="rId6"/>
    <p:sldId id="294" r:id="rId7"/>
    <p:sldId id="302" r:id="rId8"/>
    <p:sldId id="301" r:id="rId9"/>
    <p:sldId id="303" r:id="rId10"/>
    <p:sldId id="304" r:id="rId11"/>
    <p:sldId id="305" r:id="rId12"/>
    <p:sldId id="298" r:id="rId13"/>
    <p:sldId id="306" r:id="rId14"/>
    <p:sldId id="320" r:id="rId15"/>
    <p:sldId id="307" r:id="rId16"/>
    <p:sldId id="308" r:id="rId17"/>
    <p:sldId id="299" r:id="rId18"/>
    <p:sldId id="310" r:id="rId19"/>
    <p:sldId id="312" r:id="rId20"/>
    <p:sldId id="313" r:id="rId21"/>
    <p:sldId id="314" r:id="rId22"/>
    <p:sldId id="315" r:id="rId23"/>
    <p:sldId id="316" r:id="rId24"/>
    <p:sldId id="317" r:id="rId25"/>
    <p:sldId id="318" r:id="rId26"/>
    <p:sldId id="300" r:id="rId27"/>
    <p:sldId id="319" r:id="rId28"/>
  </p:sldIdLst>
  <p:sldSz cx="9144000" cy="5143500" type="screen16x9"/>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0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C375"/>
    <a:srgbClr val="2C7337"/>
    <a:srgbClr val="FCFDFD"/>
    <a:srgbClr val="2675AA"/>
    <a:srgbClr val="FF3300"/>
    <a:srgbClr val="1F5E89"/>
    <a:srgbClr val="2980B9"/>
    <a:srgbClr val="40B473"/>
    <a:srgbClr val="C1F1CA"/>
    <a:srgbClr val="34DB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89" autoAdjust="0"/>
    <p:restoredTop sz="94249" autoAdjust="0"/>
  </p:normalViewPr>
  <p:slideViewPr>
    <p:cSldViewPr showGuides="1">
      <p:cViewPr>
        <p:scale>
          <a:sx n="100" d="100"/>
          <a:sy n="100" d="100"/>
        </p:scale>
        <p:origin x="-2046" y="-798"/>
      </p:cViewPr>
      <p:guideLst>
        <p:guide orient="horz" pos="1606"/>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3" Type="http://schemas.openxmlformats.org/officeDocument/2006/relationships/tags" Target="tags/tag22.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handoutMaster" Target="handoutMasters/handoutMaster1.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9FB972-3D5D-4B7D-9EA9-0BB5851C9ED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5133A3-15F2-4830-AE7A-F68A93F69E0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5133A3-15F2-4830-AE7A-F68A93F69E0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55133A3-15F2-4830-AE7A-F68A93F69E0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55133A3-15F2-4830-AE7A-F68A93F69E01}"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55133A3-15F2-4830-AE7A-F68A93F69E01}"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55133A3-15F2-4830-AE7A-F68A93F69E0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www.1ppt.com/xiazai/"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尾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
        <p:nvSpPr>
          <p:cNvPr id="7" name="标题 1"/>
          <p:cNvSpPr txBox="1"/>
          <p:nvPr userDrawn="1"/>
        </p:nvSpPr>
        <p:spPr>
          <a:xfrm>
            <a:off x="2784106" y="2678529"/>
            <a:ext cx="3575787" cy="377939"/>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defTabSz="685800">
              <a:lnSpc>
                <a:spcPct val="220000"/>
              </a:lnSpc>
            </a:pPr>
            <a:r>
              <a:rPr lang="en-US" altLang="zh-CN" sz="450" dirty="0">
                <a:solidFill>
                  <a:prstClr val="black">
                    <a:lumMod val="50000"/>
                    <a:lumOff val="50000"/>
                  </a:prstClr>
                </a:solidFill>
                <a:latin typeface="微软雅黑" panose="020B0503020204020204" pitchFamily="34" charset="-122"/>
                <a:ea typeface="微软雅黑" panose="020B0503020204020204" pitchFamily="34" charset="-122"/>
              </a:rPr>
              <a:t>said pressing chamber function shows the </a:t>
            </a:r>
            <a:r>
              <a:rPr lang="en-US" altLang="zh-CN" sz="450" dirty="0" err="1">
                <a:solidFill>
                  <a:prstClr val="black">
                    <a:lumMod val="50000"/>
                    <a:lumOff val="50000"/>
                  </a:prstClr>
                </a:solidFill>
                <a:latin typeface="微软雅黑" panose="020B0503020204020204" pitchFamily="34" charset="-122"/>
                <a:ea typeface="微软雅黑" panose="020B0503020204020204" pitchFamily="34" charset="-122"/>
              </a:rPr>
              <a:t>chambe</a:t>
            </a:r>
            <a:r>
              <a:rPr lang="en-US" altLang="zh-CN" sz="450" dirty="0">
                <a:solidFill>
                  <a:prstClr val="black">
                    <a:lumMod val="50000"/>
                    <a:lumOff val="50000"/>
                  </a:prstClr>
                </a:solidFill>
                <a:latin typeface="微软雅黑" panose="020B0503020204020204" pitchFamily="34" charset="-122"/>
                <a:ea typeface="微软雅黑" panose="020B0503020204020204" pitchFamily="34" charset="-122"/>
              </a:rPr>
              <a:t> </a:t>
            </a:r>
            <a:r>
              <a:rPr lang="en-US" altLang="zh-CN" sz="450" dirty="0" err="1">
                <a:solidFill>
                  <a:prstClr val="black">
                    <a:lumMod val="50000"/>
                    <a:lumOff val="50000"/>
                  </a:prstClr>
                </a:solidFill>
                <a:latin typeface="微软雅黑" panose="020B0503020204020204" pitchFamily="34" charset="-122"/>
                <a:ea typeface="微软雅黑" panose="020B0503020204020204" pitchFamily="34" charset="-122"/>
              </a:rPr>
              <a:t>showsshows</a:t>
            </a:r>
            <a:endParaRPr lang="en-US" altLang="zh-CN" sz="450" dirty="0">
              <a:solidFill>
                <a:prstClr val="black">
                  <a:lumMod val="50000"/>
                  <a:lumOff val="50000"/>
                </a:prstClr>
              </a:solidFill>
              <a:latin typeface="微软雅黑" panose="020B0503020204020204" pitchFamily="34" charset="-122"/>
              <a:ea typeface="微软雅黑" panose="020B0503020204020204" pitchFamily="34" charset="-122"/>
            </a:endParaRPr>
          </a:p>
          <a:p>
            <a:pPr defTabSz="685800">
              <a:lnSpc>
                <a:spcPct val="220000"/>
              </a:lnSpc>
            </a:pPr>
            <a:r>
              <a:rPr lang="en-US" altLang="zh-CN" sz="450" dirty="0">
                <a:solidFill>
                  <a:prstClr val="black">
                    <a:lumMod val="50000"/>
                    <a:lumOff val="50000"/>
                  </a:prstClr>
                </a:solidFill>
                <a:latin typeface="微软雅黑" panose="020B0503020204020204" pitchFamily="34" charset="-122"/>
                <a:ea typeface="微软雅黑" panose="020B0503020204020204" pitchFamily="34" charset="-122"/>
              </a:rPr>
              <a:t>said pressing chamber function shows the chamber function shows the function shows the </a:t>
            </a:r>
            <a:endParaRPr lang="en-US" altLang="zh-CN" sz="450" dirty="0">
              <a:solidFill>
                <a:prstClr val="black">
                  <a:lumMod val="50000"/>
                  <a:lumOff val="50000"/>
                </a:prstClr>
              </a:solidFill>
              <a:latin typeface="微软雅黑" panose="020B0503020204020204" pitchFamily="34" charset="-122"/>
              <a:ea typeface="微软雅黑" panose="020B0503020204020204" pitchFamily="34" charset="-122"/>
            </a:endParaRPr>
          </a:p>
          <a:p>
            <a:pPr defTabSz="685800">
              <a:lnSpc>
                <a:spcPct val="220000"/>
              </a:lnSpc>
            </a:pPr>
            <a:r>
              <a:rPr lang="en-US" altLang="zh-CN" sz="450" dirty="0">
                <a:solidFill>
                  <a:prstClr val="black">
                    <a:lumMod val="50000"/>
                    <a:lumOff val="50000"/>
                  </a:prstClr>
                </a:solidFill>
                <a:latin typeface="微软雅黑" panose="020B0503020204020204" pitchFamily="34" charset="-122"/>
                <a:ea typeface="微软雅黑" panose="020B0503020204020204" pitchFamily="34" charset="-122"/>
              </a:rPr>
              <a:t>calendar in the chamber to chamber </a:t>
            </a:r>
            <a:r>
              <a:rPr lang="en-US" altLang="zh-CN" sz="450" dirty="0" err="1">
                <a:solidFill>
                  <a:prstClr val="black">
                    <a:lumMod val="50000"/>
                    <a:lumOff val="50000"/>
                  </a:prstClr>
                </a:solidFill>
                <a:latin typeface="微软雅黑" panose="020B0503020204020204" pitchFamily="34" charset="-122"/>
                <a:ea typeface="微软雅黑" panose="020B0503020204020204" pitchFamily="34" charset="-122"/>
              </a:rPr>
              <a:t>er</a:t>
            </a:r>
            <a:r>
              <a:rPr lang="en-US" altLang="zh-CN" sz="450" dirty="0">
                <a:solidFill>
                  <a:prstClr val="black">
                    <a:lumMod val="50000"/>
                    <a:lumOff val="50000"/>
                  </a:prstClr>
                </a:solidFill>
                <a:latin typeface="微软雅黑" panose="020B0503020204020204" pitchFamily="34" charset="-122"/>
                <a:ea typeface="微软雅黑" panose="020B0503020204020204" pitchFamily="34" charset="-122"/>
              </a:rPr>
              <a:t> to chamber</a:t>
            </a:r>
            <a:endParaRPr lang="zh-CN" altLang="en-US" sz="450" dirty="0">
              <a:solidFill>
                <a:prstClr val="black">
                  <a:lumMod val="50000"/>
                  <a:lumOff val="50000"/>
                </a:prstClr>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userDrawn="1"/>
        </p:nvPicPr>
        <p:blipFill rotWithShape="1">
          <a:blip r:embed="rId2" cstate="screen"/>
          <a:srcRect/>
          <a:stretch>
            <a:fillRect/>
          </a:stretch>
        </p:blipFill>
        <p:spPr>
          <a:xfrm>
            <a:off x="2000250" y="3056468"/>
            <a:ext cx="5143500" cy="84355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正文">
    <p:spTree>
      <p:nvGrpSpPr>
        <p:cNvPr id="1" name=""/>
        <p:cNvGrpSpPr/>
        <p:nvPr/>
      </p:nvGrpSpPr>
      <p:grpSpPr>
        <a:xfrm>
          <a:off x="0" y="0"/>
          <a:ext cx="0" cy="0"/>
          <a:chOff x="0" y="0"/>
          <a:chExt cx="0" cy="0"/>
        </a:xfrm>
      </p:grpSpPr>
      <p:grpSp>
        <p:nvGrpSpPr>
          <p:cNvPr id="7" name="组合 6"/>
          <p:cNvGrpSpPr/>
          <p:nvPr userDrawn="1"/>
        </p:nvGrpSpPr>
        <p:grpSpPr>
          <a:xfrm>
            <a:off x="676433" y="934413"/>
            <a:ext cx="7879204" cy="85751"/>
            <a:chOff x="901910" y="1245883"/>
            <a:chExt cx="10505605" cy="114334"/>
          </a:xfrm>
        </p:grpSpPr>
        <p:sp>
          <p:nvSpPr>
            <p:cNvPr id="8" name="矩形 7"/>
            <p:cNvSpPr/>
            <p:nvPr/>
          </p:nvSpPr>
          <p:spPr>
            <a:xfrm>
              <a:off x="5129136" y="1245883"/>
              <a:ext cx="6278379" cy="114334"/>
            </a:xfrm>
            <a:prstGeom prst="rect">
              <a:avLst/>
            </a:prstGeom>
            <a:solidFill>
              <a:srgbClr val="97C375"/>
            </a:solidFill>
            <a:ln w="15875" cap="flat" cmpd="sng" algn="ctr">
              <a:noFill/>
              <a:prstDash val="solid"/>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微软雅黑 Light" panose="020B0502040204020203" charset="-122"/>
                <a:cs typeface="+mn-cs"/>
              </a:endParaRPr>
            </a:p>
          </p:txBody>
        </p:sp>
        <p:sp>
          <p:nvSpPr>
            <p:cNvPr id="9" name="矩形 8"/>
            <p:cNvSpPr/>
            <p:nvPr/>
          </p:nvSpPr>
          <p:spPr>
            <a:xfrm>
              <a:off x="901910" y="1245883"/>
              <a:ext cx="4227226" cy="114334"/>
            </a:xfrm>
            <a:prstGeom prst="rect">
              <a:avLst/>
            </a:prstGeom>
            <a:solidFill>
              <a:srgbClr val="2C7337"/>
            </a:solidFill>
            <a:ln w="15875" cap="flat" cmpd="sng" algn="ctr">
              <a:noFill/>
              <a:prstDash val="solid"/>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rgbClr val="0070C0"/>
                </a:solidFill>
                <a:effectLst/>
                <a:uLnTx/>
                <a:uFillTx/>
                <a:latin typeface="微软雅黑 Light" panose="020B0502040204020203" charset="-122"/>
                <a:cs typeface="+mn-cs"/>
              </a:endParaRPr>
            </a:p>
          </p:txBody>
        </p:sp>
      </p:grpSp>
      <p:sp>
        <p:nvSpPr>
          <p:cNvPr id="10" name="矩形 9"/>
          <p:cNvSpPr/>
          <p:nvPr userDrawn="1"/>
        </p:nvSpPr>
        <p:spPr>
          <a:xfrm>
            <a:off x="0" y="4834328"/>
            <a:ext cx="9144000" cy="309173"/>
          </a:xfrm>
          <a:prstGeom prst="rect">
            <a:avLst/>
          </a:prstGeom>
          <a:solidFill>
            <a:srgbClr val="2C7337"/>
          </a:solidFill>
          <a:ln w="15875" cap="flat" cmpd="sng" algn="ctr">
            <a:noFill/>
            <a:prstDash val="solid"/>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rgbClr val="7FE0E9"/>
              </a:solidFill>
              <a:effectLst/>
              <a:uLnTx/>
              <a:uFillTx/>
              <a:latin typeface="微软雅黑 Light" panose="020B0502040204020203"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userDrawn="1"/>
        </p:nvSpPr>
        <p:spPr>
          <a:xfrm>
            <a:off x="2519772" y="5164038"/>
            <a:ext cx="1224136"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black"/>
                </a:solidFill>
                <a:effectLst/>
                <a:uLnTx/>
                <a:uFillTx/>
                <a:hlinkClick r:id="rId3"/>
              </a:rPr>
              <a:t>PPT</a:t>
            </a:r>
            <a:r>
              <a:rPr kumimoji="0" lang="zh-CN" altLang="en-US" sz="100" b="0" i="0" u="none" strike="noStrike" kern="0" cap="none" spc="0" normalizeH="0" baseline="0" noProof="0" dirty="0" smtClean="0">
                <a:ln>
                  <a:noFill/>
                </a:ln>
                <a:solidFill>
                  <a:prstClr val="black"/>
                </a:solidFill>
                <a:effectLst/>
                <a:uLnTx/>
                <a:uFillTx/>
                <a:hlinkClick r:id="rId3"/>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http://www.2Ppt.com/xiazai/</a:t>
            </a:r>
            <a:endParaRPr kumimoji="0" lang="en-US" altLang="zh-CN" sz="100" b="0" i="0" u="none" strike="noStrike" kern="0" cap="none" spc="0" normalizeH="0" baseline="0" noProof="0" dirty="0" smtClean="0">
              <a:ln>
                <a:noFill/>
              </a:ln>
              <a:solidFill>
                <a:prstClr val="black"/>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4.png"/><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3.xml"/><Relationship Id="rId2" Type="http://schemas.openxmlformats.org/officeDocument/2006/relationships/image" Target="../media/image11.jpeg"/><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3.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3.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3.xml"/><Relationship Id="rId2" Type="http://schemas.openxmlformats.org/officeDocument/2006/relationships/image" Target="../media/image18.png"/><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3.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3.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3.xml"/><Relationship Id="rId2" Type="http://schemas.openxmlformats.org/officeDocument/2006/relationships/image" Target="../media/image21.png"/><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3.xml"/><Relationship Id="rId2" Type="http://schemas.openxmlformats.org/officeDocument/2006/relationships/image" Target="../media/image22.png"/><Relationship Id="rId1" Type="http://schemas.openxmlformats.org/officeDocument/2006/relationships/image" Target="../media/image13.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3.xml"/><Relationship Id="rId2" Type="http://schemas.openxmlformats.org/officeDocument/2006/relationships/image" Target="../media/image23.png"/><Relationship Id="rId1" Type="http://schemas.openxmlformats.org/officeDocument/2006/relationships/image" Target="../media/image13.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3.xml"/><Relationship Id="rId2" Type="http://schemas.openxmlformats.org/officeDocument/2006/relationships/image" Target="../media/image24.png"/><Relationship Id="rId1"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3" Type="http://schemas.openxmlformats.org/officeDocument/2006/relationships/notesSlide" Target="../notesSlides/notesSlide24.xml"/><Relationship Id="rId22" Type="http://schemas.openxmlformats.org/officeDocument/2006/relationships/slideLayout" Target="../slideLayouts/slideLayout3.xml"/><Relationship Id="rId21" Type="http://schemas.openxmlformats.org/officeDocument/2006/relationships/tags" Target="../tags/tag21.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矩形 24"/>
          <p:cNvSpPr/>
          <p:nvPr/>
        </p:nvSpPr>
        <p:spPr>
          <a:xfrm>
            <a:off x="1" y="1146748"/>
            <a:ext cx="449705" cy="2699246"/>
          </a:xfrm>
          <a:prstGeom prst="rect">
            <a:avLst/>
          </a:prstGeom>
          <a:solidFill>
            <a:srgbClr val="2C7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zh-CN" altLang="en-US" sz="1350">
              <a:solidFill>
                <a:prstClr val="white"/>
              </a:solidFill>
              <a:cs typeface="+mn-ea"/>
              <a:sym typeface="+mn-lt"/>
            </a:endParaRPr>
          </a:p>
        </p:txBody>
      </p:sp>
      <p:sp>
        <p:nvSpPr>
          <p:cNvPr id="27" name="矩形 26"/>
          <p:cNvSpPr/>
          <p:nvPr/>
        </p:nvSpPr>
        <p:spPr>
          <a:xfrm>
            <a:off x="8187583" y="1255148"/>
            <a:ext cx="956417" cy="2699246"/>
          </a:xfrm>
          <a:prstGeom prst="rect">
            <a:avLst/>
          </a:prstGeom>
          <a:solidFill>
            <a:srgbClr val="2C7337"/>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342900"/>
            <a:r>
              <a:rPr lang="zh-CN" altLang="en-US" sz="3600" dirty="0">
                <a:solidFill>
                  <a:prstClr val="white"/>
                </a:solidFill>
                <a:cs typeface="+mn-ea"/>
                <a:sym typeface="+mn-lt"/>
              </a:rPr>
              <a:t>目  录</a:t>
            </a:r>
            <a:endParaRPr lang="zh-CN" altLang="en-US" sz="3600" dirty="0">
              <a:solidFill>
                <a:prstClr val="white"/>
              </a:solidFill>
              <a:cs typeface="+mn-ea"/>
              <a:sym typeface="+mn-lt"/>
            </a:endParaRPr>
          </a:p>
        </p:txBody>
      </p:sp>
      <p:sp>
        <p:nvSpPr>
          <p:cNvPr id="28" name="内容占位符 2"/>
          <p:cNvSpPr txBox="1"/>
          <p:nvPr/>
        </p:nvSpPr>
        <p:spPr>
          <a:xfrm>
            <a:off x="4759888" y="1707654"/>
            <a:ext cx="4093411" cy="35914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800" dirty="0">
                <a:solidFill>
                  <a:schemeClr val="tx1">
                    <a:lumMod val="65000"/>
                    <a:lumOff val="35000"/>
                  </a:schemeClr>
                </a:solidFill>
                <a:cs typeface="+mn-ea"/>
                <a:sym typeface="+mn-lt"/>
              </a:rPr>
              <a:t>网络安全之支付安全</a:t>
            </a:r>
            <a:endParaRPr lang="zh-CN" altLang="en-US" sz="1800" dirty="0">
              <a:solidFill>
                <a:schemeClr val="tx1">
                  <a:lumMod val="65000"/>
                  <a:lumOff val="35000"/>
                </a:schemeClr>
              </a:solidFill>
              <a:cs typeface="+mn-ea"/>
              <a:sym typeface="+mn-lt"/>
            </a:endParaRPr>
          </a:p>
        </p:txBody>
      </p:sp>
      <p:sp>
        <p:nvSpPr>
          <p:cNvPr id="29" name="矩形 28"/>
          <p:cNvSpPr/>
          <p:nvPr/>
        </p:nvSpPr>
        <p:spPr>
          <a:xfrm>
            <a:off x="3639351" y="1785736"/>
            <a:ext cx="978109" cy="281066"/>
          </a:xfrm>
          <a:prstGeom prst="rect">
            <a:avLst/>
          </a:prstGeom>
          <a:solidFill>
            <a:srgbClr val="2C7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zh-CN" altLang="en-US" sz="1350" dirty="0">
                <a:solidFill>
                  <a:prstClr val="white"/>
                </a:solidFill>
                <a:cs typeface="+mn-ea"/>
                <a:sym typeface="+mn-lt"/>
              </a:rPr>
              <a:t>第一部分</a:t>
            </a:r>
            <a:endParaRPr lang="zh-CN" altLang="en-US" sz="1350" dirty="0">
              <a:solidFill>
                <a:prstClr val="white"/>
              </a:solidFill>
              <a:cs typeface="+mn-ea"/>
              <a:sym typeface="+mn-lt"/>
            </a:endParaRPr>
          </a:p>
        </p:txBody>
      </p:sp>
      <p:sp>
        <p:nvSpPr>
          <p:cNvPr id="30" name="矩形 29"/>
          <p:cNvSpPr/>
          <p:nvPr/>
        </p:nvSpPr>
        <p:spPr>
          <a:xfrm>
            <a:off x="3639351" y="2251447"/>
            <a:ext cx="978109" cy="281066"/>
          </a:xfrm>
          <a:prstGeom prst="rect">
            <a:avLst/>
          </a:prstGeom>
          <a:solidFill>
            <a:srgbClr val="97C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zh-CN" altLang="en-US" sz="1350" dirty="0">
                <a:solidFill>
                  <a:prstClr val="white"/>
                </a:solidFill>
                <a:cs typeface="+mn-ea"/>
                <a:sym typeface="+mn-lt"/>
              </a:rPr>
              <a:t>第二部分</a:t>
            </a:r>
            <a:endParaRPr lang="zh-CN" altLang="en-US" sz="1350" dirty="0">
              <a:solidFill>
                <a:prstClr val="white"/>
              </a:solidFill>
              <a:cs typeface="+mn-ea"/>
              <a:sym typeface="+mn-lt"/>
            </a:endParaRPr>
          </a:p>
        </p:txBody>
      </p:sp>
      <p:sp>
        <p:nvSpPr>
          <p:cNvPr id="31" name="矩形 30"/>
          <p:cNvSpPr/>
          <p:nvPr/>
        </p:nvSpPr>
        <p:spPr>
          <a:xfrm>
            <a:off x="3639351" y="2710677"/>
            <a:ext cx="978109" cy="281066"/>
          </a:xfrm>
          <a:prstGeom prst="rect">
            <a:avLst/>
          </a:prstGeom>
          <a:solidFill>
            <a:srgbClr val="2C7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zh-CN" altLang="en-US" sz="1350" dirty="0">
                <a:solidFill>
                  <a:prstClr val="white"/>
                </a:solidFill>
                <a:cs typeface="+mn-ea"/>
                <a:sym typeface="+mn-lt"/>
              </a:rPr>
              <a:t>第三部分</a:t>
            </a:r>
            <a:endParaRPr lang="zh-CN" altLang="en-US" sz="1350" dirty="0">
              <a:solidFill>
                <a:prstClr val="white"/>
              </a:solidFill>
              <a:cs typeface="+mn-ea"/>
              <a:sym typeface="+mn-lt"/>
            </a:endParaRPr>
          </a:p>
        </p:txBody>
      </p:sp>
      <p:sp>
        <p:nvSpPr>
          <p:cNvPr id="32" name="矩形 31"/>
          <p:cNvSpPr/>
          <p:nvPr/>
        </p:nvSpPr>
        <p:spPr>
          <a:xfrm>
            <a:off x="3639351" y="3176387"/>
            <a:ext cx="978109" cy="281066"/>
          </a:xfrm>
          <a:prstGeom prst="rect">
            <a:avLst/>
          </a:prstGeom>
          <a:solidFill>
            <a:srgbClr val="97C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zh-CN" altLang="en-US" sz="1350" dirty="0">
                <a:solidFill>
                  <a:prstClr val="white"/>
                </a:solidFill>
                <a:cs typeface="+mn-ea"/>
                <a:sym typeface="+mn-lt"/>
              </a:rPr>
              <a:t>第四部分</a:t>
            </a:r>
            <a:endParaRPr lang="zh-CN" altLang="en-US" sz="1350" dirty="0">
              <a:solidFill>
                <a:prstClr val="white"/>
              </a:solidFill>
              <a:cs typeface="+mn-ea"/>
              <a:sym typeface="+mn-lt"/>
            </a:endParaRPr>
          </a:p>
        </p:txBody>
      </p:sp>
      <p:sp>
        <p:nvSpPr>
          <p:cNvPr id="36" name="内容占位符 2"/>
          <p:cNvSpPr txBox="1"/>
          <p:nvPr/>
        </p:nvSpPr>
        <p:spPr>
          <a:xfrm>
            <a:off x="4759889" y="2212406"/>
            <a:ext cx="3134162" cy="35914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800" dirty="0">
                <a:solidFill>
                  <a:schemeClr val="tx1">
                    <a:lumMod val="65000"/>
                    <a:lumOff val="35000"/>
                  </a:schemeClr>
                </a:solidFill>
                <a:cs typeface="+mn-ea"/>
                <a:sym typeface="+mn-lt"/>
              </a:rPr>
              <a:t>网络安全之</a:t>
            </a:r>
            <a:r>
              <a:rPr lang="en-US" altLang="zh-CN" sz="1800" dirty="0">
                <a:solidFill>
                  <a:schemeClr val="tx1">
                    <a:lumMod val="65000"/>
                    <a:lumOff val="35000"/>
                  </a:schemeClr>
                </a:solidFill>
                <a:cs typeface="+mn-ea"/>
                <a:sym typeface="+mn-lt"/>
              </a:rPr>
              <a:t>《</a:t>
            </a:r>
            <a:r>
              <a:rPr lang="zh-CN" altLang="en-US" sz="1800" dirty="0">
                <a:solidFill>
                  <a:schemeClr val="tx1">
                    <a:lumMod val="65000"/>
                    <a:lumOff val="35000"/>
                  </a:schemeClr>
                </a:solidFill>
                <a:cs typeface="+mn-ea"/>
                <a:sym typeface="+mn-lt"/>
              </a:rPr>
              <a:t>网络安全法</a:t>
            </a:r>
            <a:r>
              <a:rPr lang="en-US" altLang="zh-CN" sz="1800" dirty="0">
                <a:solidFill>
                  <a:schemeClr val="tx1">
                    <a:lumMod val="65000"/>
                    <a:lumOff val="35000"/>
                  </a:schemeClr>
                </a:solidFill>
                <a:cs typeface="+mn-ea"/>
                <a:sym typeface="+mn-lt"/>
              </a:rPr>
              <a:t>》</a:t>
            </a:r>
            <a:endParaRPr lang="zh-CN" altLang="en-US" sz="1800" dirty="0">
              <a:solidFill>
                <a:schemeClr val="tx1">
                  <a:lumMod val="65000"/>
                  <a:lumOff val="35000"/>
                </a:schemeClr>
              </a:solidFill>
              <a:cs typeface="+mn-ea"/>
              <a:sym typeface="+mn-lt"/>
            </a:endParaRPr>
          </a:p>
        </p:txBody>
      </p:sp>
      <p:sp>
        <p:nvSpPr>
          <p:cNvPr id="37" name="内容占位符 2"/>
          <p:cNvSpPr txBox="1"/>
          <p:nvPr/>
        </p:nvSpPr>
        <p:spPr>
          <a:xfrm>
            <a:off x="4759888" y="2710677"/>
            <a:ext cx="4093411" cy="35914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800" dirty="0">
                <a:solidFill>
                  <a:schemeClr val="tx1">
                    <a:lumMod val="65000"/>
                    <a:lumOff val="35000"/>
                  </a:schemeClr>
                </a:solidFill>
                <a:cs typeface="+mn-ea"/>
                <a:sym typeface="+mn-lt"/>
              </a:rPr>
              <a:t>安全攻略及典型案例</a:t>
            </a:r>
            <a:endParaRPr lang="zh-CN" altLang="en-US" sz="1800" dirty="0">
              <a:solidFill>
                <a:schemeClr val="tx1">
                  <a:lumMod val="65000"/>
                  <a:lumOff val="35000"/>
                </a:schemeClr>
              </a:solidFill>
              <a:cs typeface="+mn-ea"/>
              <a:sym typeface="+mn-lt"/>
            </a:endParaRPr>
          </a:p>
        </p:txBody>
      </p:sp>
      <p:sp>
        <p:nvSpPr>
          <p:cNvPr id="38" name="内容占位符 2"/>
          <p:cNvSpPr txBox="1"/>
          <p:nvPr/>
        </p:nvSpPr>
        <p:spPr>
          <a:xfrm>
            <a:off x="4759888" y="3108866"/>
            <a:ext cx="4093411" cy="35914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800" dirty="0">
                <a:solidFill>
                  <a:schemeClr val="tx1">
                    <a:lumMod val="65000"/>
                    <a:lumOff val="35000"/>
                  </a:schemeClr>
                </a:solidFill>
                <a:cs typeface="+mn-ea"/>
                <a:sym typeface="+mn-lt"/>
              </a:rPr>
              <a:t>提升安全意识，培养良好习惯</a:t>
            </a:r>
            <a:endParaRPr lang="zh-CN" altLang="en-US" sz="1800" dirty="0">
              <a:solidFill>
                <a:schemeClr val="tx1">
                  <a:lumMod val="65000"/>
                  <a:lumOff val="35000"/>
                </a:schemeClr>
              </a:solidFill>
              <a:cs typeface="+mn-ea"/>
              <a:sym typeface="+mn-lt"/>
            </a:endParaRPr>
          </a:p>
        </p:txBody>
      </p:sp>
      <p:pic>
        <p:nvPicPr>
          <p:cNvPr id="2" name="图片 1" descr="临时卡 - 副本"/>
          <p:cNvPicPr>
            <a:picLocks noChangeAspect="1"/>
          </p:cNvPicPr>
          <p:nvPr/>
        </p:nvPicPr>
        <p:blipFill>
          <a:blip r:embed="rId1"/>
          <a:stretch>
            <a:fillRect/>
          </a:stretch>
        </p:blipFill>
        <p:spPr>
          <a:xfrm>
            <a:off x="323215" y="1059815"/>
            <a:ext cx="3295650" cy="31527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randombar(horizontal)">
                                      <p:cBhvr>
                                        <p:cTn id="10" dur="500"/>
                                        <p:tgtEl>
                                          <p:spTgt spid="27"/>
                                        </p:tgtEl>
                                      </p:cBhvr>
                                    </p:animEffect>
                                  </p:childTnLst>
                                </p:cTn>
                              </p:par>
                              <p:par>
                                <p:cTn id="11" presetID="2" presetClass="entr" presetSubtype="4" fill="hold" grpId="0" nodeType="withEffect">
                                  <p:stCondLst>
                                    <p:cond delay="75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75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ppt_x"/>
                                          </p:val>
                                        </p:tav>
                                        <p:tav tm="100000">
                                          <p:val>
                                            <p:strVal val="#ppt_x"/>
                                          </p:val>
                                        </p:tav>
                                      </p:tavLst>
                                    </p:anim>
                                    <p:anim calcmode="lin" valueType="num">
                                      <p:cBhvr additive="base">
                                        <p:cTn id="18" dur="500" fill="hold"/>
                                        <p:tgtEl>
                                          <p:spTgt spid="3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75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ppt_x"/>
                                          </p:val>
                                        </p:tav>
                                        <p:tav tm="100000">
                                          <p:val>
                                            <p:strVal val="#ppt_x"/>
                                          </p:val>
                                        </p:tav>
                                      </p:tavLst>
                                    </p:anim>
                                    <p:anim calcmode="lin" valueType="num">
                                      <p:cBhvr additive="base">
                                        <p:cTn id="22" dur="500" fill="hold"/>
                                        <p:tgtEl>
                                          <p:spTgt spid="3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75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9" grpId="0" animBg="1"/>
      <p:bldP spid="30" grpId="0" animBg="1"/>
      <p:bldP spid="31" grpId="0" animBg="1"/>
      <p:bldP spid="3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2936240" y="339725"/>
            <a:ext cx="3877945" cy="461645"/>
          </a:xfrm>
          <a:prstGeom prst="rect">
            <a:avLst/>
          </a:prstGeom>
          <a:noFill/>
        </p:spPr>
        <p:txBody>
          <a:bodyPr wrap="none" rtlCol="0">
            <a:spAutoFit/>
          </a:bodyPr>
          <a:lstStyle/>
          <a:p>
            <a:pPr defTabSz="342900"/>
            <a:r>
              <a:rPr lang="zh-CN" altLang="en-US" sz="2400" dirty="0">
                <a:solidFill>
                  <a:prstClr val="black">
                    <a:lumMod val="75000"/>
                    <a:lumOff val="25000"/>
                  </a:prstClr>
                </a:solidFill>
                <a:cs typeface="+mn-ea"/>
                <a:sym typeface="+mn-lt"/>
              </a:rPr>
              <a:t>网络安全之</a:t>
            </a:r>
            <a:r>
              <a:rPr lang="en-US" altLang="zh-CN" sz="2400" dirty="0">
                <a:solidFill>
                  <a:prstClr val="black">
                    <a:lumMod val="75000"/>
                    <a:lumOff val="25000"/>
                  </a:prstClr>
                </a:solidFill>
                <a:cs typeface="+mn-ea"/>
                <a:sym typeface="+mn-lt"/>
              </a:rPr>
              <a:t>《</a:t>
            </a:r>
            <a:r>
              <a:rPr lang="zh-CN" altLang="en-US" sz="2400" dirty="0">
                <a:solidFill>
                  <a:prstClr val="black">
                    <a:lumMod val="75000"/>
                    <a:lumOff val="25000"/>
                  </a:prstClr>
                </a:solidFill>
                <a:cs typeface="+mn-ea"/>
                <a:sym typeface="+mn-lt"/>
              </a:rPr>
              <a:t>网络安全法</a:t>
            </a:r>
            <a:r>
              <a:rPr lang="en-US" altLang="zh-CN" sz="2400" dirty="0">
                <a:solidFill>
                  <a:prstClr val="black">
                    <a:lumMod val="75000"/>
                    <a:lumOff val="25000"/>
                  </a:prstClr>
                </a:solidFill>
                <a:cs typeface="+mn-ea"/>
                <a:sym typeface="+mn-lt"/>
              </a:rPr>
              <a:t>》</a:t>
            </a:r>
            <a:endParaRPr lang="en-US" altLang="zh-CN" sz="2400" dirty="0">
              <a:solidFill>
                <a:prstClr val="black">
                  <a:lumMod val="75000"/>
                  <a:lumOff val="25000"/>
                </a:prstClr>
              </a:solidFill>
              <a:cs typeface="+mn-ea"/>
              <a:sym typeface="+mn-lt"/>
            </a:endParaRPr>
          </a:p>
        </p:txBody>
      </p:sp>
      <p:sp>
        <p:nvSpPr>
          <p:cNvPr id="12" name="矩形 11"/>
          <p:cNvSpPr/>
          <p:nvPr/>
        </p:nvSpPr>
        <p:spPr>
          <a:xfrm>
            <a:off x="4716016" y="1851670"/>
            <a:ext cx="3528392" cy="2285223"/>
          </a:xfrm>
          <a:prstGeom prst="rect">
            <a:avLst/>
          </a:prstGeom>
        </p:spPr>
        <p:txBody>
          <a:bodyPr wrap="square" lIns="68562" tIns="34281" rIns="68562" bIns="34281">
            <a:spAutoFit/>
          </a:bodyPr>
          <a:lstStyle/>
          <a:p>
            <a:pPr>
              <a:lnSpc>
                <a:spcPct val="150000"/>
              </a:lnSpc>
            </a:pPr>
            <a:r>
              <a:rPr lang="zh-CN" altLang="zh-CN" sz="1600" dirty="0">
                <a:cs typeface="+mn-ea"/>
                <a:sym typeface="+mn-lt"/>
              </a:rPr>
              <a:t>中华人民共和国网络安全法》</a:t>
            </a:r>
            <a:r>
              <a:rPr lang="en-US" altLang="zh-CN" sz="1600" dirty="0">
                <a:cs typeface="+mn-ea"/>
                <a:sym typeface="+mn-lt"/>
              </a:rPr>
              <a:t>(</a:t>
            </a:r>
            <a:r>
              <a:rPr lang="zh-CN" altLang="zh-CN" sz="1600" dirty="0">
                <a:cs typeface="+mn-ea"/>
                <a:sym typeface="+mn-lt"/>
              </a:rPr>
              <a:t>以下简称《网络安全法》</a:t>
            </a:r>
            <a:r>
              <a:rPr lang="en-US" altLang="zh-CN" sz="1600" dirty="0">
                <a:cs typeface="+mn-ea"/>
                <a:sym typeface="+mn-lt"/>
              </a:rPr>
              <a:t>)</a:t>
            </a:r>
            <a:r>
              <a:rPr lang="zh-CN" altLang="zh-CN" sz="1600" dirty="0">
                <a:cs typeface="+mn-ea"/>
                <a:sym typeface="+mn-lt"/>
              </a:rPr>
              <a:t>是我国第一部全面规范网络空间安全管理方面问题的基础性法律</a:t>
            </a:r>
            <a:r>
              <a:rPr lang="en-US" altLang="zh-CN" sz="1600" dirty="0">
                <a:cs typeface="+mn-ea"/>
                <a:sym typeface="+mn-lt"/>
              </a:rPr>
              <a:t>,</a:t>
            </a:r>
            <a:r>
              <a:rPr lang="zh-CN" altLang="zh-CN" sz="1600" dirty="0">
                <a:cs typeface="+mn-ea"/>
                <a:sym typeface="+mn-lt"/>
              </a:rPr>
              <a:t>由全国人民代表大会常务委员会于</a:t>
            </a:r>
            <a:r>
              <a:rPr lang="en-US" altLang="zh-CN" sz="1600" dirty="0">
                <a:cs typeface="+mn-ea"/>
                <a:sym typeface="+mn-lt"/>
              </a:rPr>
              <a:t>2016</a:t>
            </a:r>
            <a:r>
              <a:rPr lang="zh-CN" altLang="zh-CN" sz="1600" dirty="0">
                <a:cs typeface="+mn-ea"/>
                <a:sym typeface="+mn-lt"/>
              </a:rPr>
              <a:t>年</a:t>
            </a:r>
            <a:r>
              <a:rPr lang="en-US" altLang="zh-CN" sz="1600" dirty="0">
                <a:cs typeface="+mn-ea"/>
                <a:sym typeface="+mn-lt"/>
              </a:rPr>
              <a:t>11</a:t>
            </a:r>
            <a:r>
              <a:rPr lang="zh-CN" altLang="zh-CN" sz="1600" dirty="0">
                <a:cs typeface="+mn-ea"/>
                <a:sym typeface="+mn-lt"/>
              </a:rPr>
              <a:t>月</a:t>
            </a:r>
            <a:r>
              <a:rPr lang="en-US" altLang="zh-CN" sz="1600" dirty="0">
                <a:cs typeface="+mn-ea"/>
                <a:sym typeface="+mn-lt"/>
              </a:rPr>
              <a:t>7</a:t>
            </a:r>
            <a:r>
              <a:rPr lang="zh-CN" altLang="zh-CN" sz="1600" dirty="0">
                <a:cs typeface="+mn-ea"/>
                <a:sym typeface="+mn-lt"/>
              </a:rPr>
              <a:t>日公布</a:t>
            </a:r>
            <a:r>
              <a:rPr lang="en-US" altLang="zh-CN" sz="1600" dirty="0">
                <a:cs typeface="+mn-ea"/>
                <a:sym typeface="+mn-lt"/>
              </a:rPr>
              <a:t>,</a:t>
            </a:r>
            <a:r>
              <a:rPr lang="zh-CN" altLang="zh-CN" sz="1600" dirty="0">
                <a:cs typeface="+mn-ea"/>
                <a:sym typeface="+mn-lt"/>
              </a:rPr>
              <a:t>自</a:t>
            </a:r>
            <a:r>
              <a:rPr lang="en-US" altLang="zh-CN" sz="1600" dirty="0">
                <a:cs typeface="+mn-ea"/>
                <a:sym typeface="+mn-lt"/>
              </a:rPr>
              <a:t>2017</a:t>
            </a:r>
            <a:r>
              <a:rPr lang="zh-CN" altLang="zh-CN" sz="1600" dirty="0">
                <a:cs typeface="+mn-ea"/>
                <a:sym typeface="+mn-lt"/>
              </a:rPr>
              <a:t>年</a:t>
            </a:r>
            <a:r>
              <a:rPr lang="en-US" altLang="zh-CN" sz="1600" dirty="0">
                <a:cs typeface="+mn-ea"/>
                <a:sym typeface="+mn-lt"/>
              </a:rPr>
              <a:t>6</a:t>
            </a:r>
            <a:r>
              <a:rPr lang="zh-CN" altLang="zh-CN" sz="1600" dirty="0">
                <a:cs typeface="+mn-ea"/>
                <a:sym typeface="+mn-lt"/>
              </a:rPr>
              <a:t>月</a:t>
            </a:r>
            <a:r>
              <a:rPr lang="en-US" altLang="zh-CN" sz="1600" dirty="0">
                <a:cs typeface="+mn-ea"/>
                <a:sym typeface="+mn-lt"/>
              </a:rPr>
              <a:t>1</a:t>
            </a:r>
            <a:r>
              <a:rPr lang="zh-CN" altLang="zh-CN" sz="1600" dirty="0">
                <a:cs typeface="+mn-ea"/>
                <a:sym typeface="+mn-lt"/>
              </a:rPr>
              <a:t>日起施行。</a:t>
            </a:r>
            <a:endParaRPr lang="zh-CN" altLang="zh-CN" sz="1600" dirty="0">
              <a:cs typeface="+mn-ea"/>
              <a:sym typeface="+mn-lt"/>
            </a:endParaRPr>
          </a:p>
        </p:txBody>
      </p:sp>
      <p:pic>
        <p:nvPicPr>
          <p:cNvPr id="13" name="图片 12"/>
          <p:cNvPicPr>
            <a:picLocks noChangeAspect="1"/>
          </p:cNvPicPr>
          <p:nvPr/>
        </p:nvPicPr>
        <p:blipFill>
          <a:blip r:embed="rId1" cstate="screen"/>
          <a:stretch>
            <a:fillRect/>
          </a:stretch>
        </p:blipFill>
        <p:spPr>
          <a:xfrm>
            <a:off x="1094240" y="1523719"/>
            <a:ext cx="2897649" cy="2897649"/>
          </a:xfrm>
          <a:prstGeom prst="rect">
            <a:avLst/>
          </a:prstGeom>
          <a:ln>
            <a:solidFill>
              <a:srgbClr val="2C7337"/>
            </a:solidFill>
          </a:ln>
        </p:spPr>
      </p:pic>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600"/>
                                        <p:tgtEl>
                                          <p:spTgt spid="12"/>
                                        </p:tgtEl>
                                      </p:cBhvr>
                                    </p:animEffect>
                                    <p:anim calcmode="lin" valueType="num">
                                      <p:cBhvr>
                                        <p:cTn id="8" dur="600" fill="hold"/>
                                        <p:tgtEl>
                                          <p:spTgt spid="12"/>
                                        </p:tgtEl>
                                        <p:attrNameLst>
                                          <p:attrName>ppt_x</p:attrName>
                                        </p:attrNameLst>
                                      </p:cBhvr>
                                      <p:tavLst>
                                        <p:tav tm="0">
                                          <p:val>
                                            <p:strVal val="#ppt_x"/>
                                          </p:val>
                                        </p:tav>
                                        <p:tav tm="100000">
                                          <p:val>
                                            <p:strVal val="#ppt_x"/>
                                          </p:val>
                                        </p:tav>
                                      </p:tavLst>
                                    </p:anim>
                                    <p:anim calcmode="lin" valueType="num">
                                      <p:cBhvr>
                                        <p:cTn id="9" dur="6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2936240" y="339725"/>
            <a:ext cx="3877945" cy="461645"/>
          </a:xfrm>
          <a:prstGeom prst="rect">
            <a:avLst/>
          </a:prstGeom>
          <a:noFill/>
        </p:spPr>
        <p:txBody>
          <a:bodyPr wrap="none" rtlCol="0">
            <a:spAutoFit/>
          </a:bodyPr>
          <a:lstStyle/>
          <a:p>
            <a:pPr defTabSz="342900"/>
            <a:r>
              <a:rPr lang="zh-CN" altLang="en-US" sz="2400" dirty="0">
                <a:solidFill>
                  <a:prstClr val="black">
                    <a:lumMod val="75000"/>
                    <a:lumOff val="25000"/>
                  </a:prstClr>
                </a:solidFill>
                <a:cs typeface="+mn-ea"/>
                <a:sym typeface="+mn-lt"/>
              </a:rPr>
              <a:t>网络安全之</a:t>
            </a:r>
            <a:r>
              <a:rPr lang="en-US" altLang="zh-CN" sz="2400" dirty="0">
                <a:solidFill>
                  <a:prstClr val="black">
                    <a:lumMod val="75000"/>
                    <a:lumOff val="25000"/>
                  </a:prstClr>
                </a:solidFill>
                <a:cs typeface="+mn-ea"/>
                <a:sym typeface="+mn-lt"/>
              </a:rPr>
              <a:t>《</a:t>
            </a:r>
            <a:r>
              <a:rPr lang="zh-CN" altLang="en-US" sz="2400" dirty="0">
                <a:solidFill>
                  <a:prstClr val="black">
                    <a:lumMod val="75000"/>
                    <a:lumOff val="25000"/>
                  </a:prstClr>
                </a:solidFill>
                <a:cs typeface="+mn-ea"/>
                <a:sym typeface="+mn-lt"/>
              </a:rPr>
              <a:t>网络安全法</a:t>
            </a:r>
            <a:r>
              <a:rPr lang="en-US" altLang="zh-CN" sz="2400" dirty="0">
                <a:solidFill>
                  <a:prstClr val="black">
                    <a:lumMod val="75000"/>
                    <a:lumOff val="25000"/>
                  </a:prstClr>
                </a:solidFill>
                <a:cs typeface="+mn-ea"/>
                <a:sym typeface="+mn-lt"/>
              </a:rPr>
              <a:t>》</a:t>
            </a:r>
            <a:endParaRPr lang="en-US" altLang="zh-CN" sz="2400" dirty="0">
              <a:solidFill>
                <a:prstClr val="black">
                  <a:lumMod val="75000"/>
                  <a:lumOff val="25000"/>
                </a:prstClr>
              </a:solidFill>
              <a:cs typeface="+mn-ea"/>
              <a:sym typeface="+mn-lt"/>
            </a:endParaRPr>
          </a:p>
        </p:txBody>
      </p:sp>
      <p:pic>
        <p:nvPicPr>
          <p:cNvPr id="4" name="图片 3" descr="图片包含 电子产品, 屏幕截图&#10;&#10;已生成高可信度的说明"/>
          <p:cNvPicPr>
            <a:picLocks noChangeAspect="1"/>
          </p:cNvPicPr>
          <p:nvPr/>
        </p:nvPicPr>
        <p:blipFill>
          <a:blip r:embed="rId1"/>
          <a:stretch>
            <a:fillRect/>
          </a:stretch>
        </p:blipFill>
        <p:spPr>
          <a:xfrm>
            <a:off x="4355976" y="1275606"/>
            <a:ext cx="4104456" cy="3294366"/>
          </a:xfrm>
          <a:prstGeom prst="rect">
            <a:avLst/>
          </a:prstGeom>
        </p:spPr>
      </p:pic>
      <p:pic>
        <p:nvPicPr>
          <p:cNvPr id="5" name="图片 4"/>
          <p:cNvPicPr>
            <a:picLocks noChangeAspect="1"/>
          </p:cNvPicPr>
          <p:nvPr/>
        </p:nvPicPr>
        <p:blipFill rotWithShape="1">
          <a:blip r:embed="rId2" cstate="screen"/>
          <a:srcRect/>
          <a:stretch>
            <a:fillRect/>
          </a:stretch>
        </p:blipFill>
        <p:spPr>
          <a:xfrm>
            <a:off x="676547" y="1275606"/>
            <a:ext cx="3589020" cy="3322564"/>
          </a:xfrm>
          <a:prstGeom prst="rect">
            <a:avLst/>
          </a:prstGeom>
          <a:ln>
            <a:solidFill>
              <a:schemeClr val="tx1"/>
            </a:solidFill>
          </a:ln>
        </p:spPr>
      </p:pic>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2936240" y="339725"/>
            <a:ext cx="3877945" cy="461645"/>
          </a:xfrm>
          <a:prstGeom prst="rect">
            <a:avLst/>
          </a:prstGeom>
          <a:noFill/>
        </p:spPr>
        <p:txBody>
          <a:bodyPr wrap="none" rtlCol="0">
            <a:spAutoFit/>
          </a:bodyPr>
          <a:lstStyle/>
          <a:p>
            <a:pPr defTabSz="342900"/>
            <a:r>
              <a:rPr lang="zh-CN" altLang="en-US" sz="2400" dirty="0">
                <a:solidFill>
                  <a:prstClr val="black">
                    <a:lumMod val="75000"/>
                    <a:lumOff val="25000"/>
                  </a:prstClr>
                </a:solidFill>
                <a:cs typeface="+mn-ea"/>
                <a:sym typeface="+mn-lt"/>
              </a:rPr>
              <a:t>网络安全之</a:t>
            </a:r>
            <a:r>
              <a:rPr lang="en-US" altLang="zh-CN" sz="2400" dirty="0">
                <a:solidFill>
                  <a:prstClr val="black">
                    <a:lumMod val="75000"/>
                    <a:lumOff val="25000"/>
                  </a:prstClr>
                </a:solidFill>
                <a:cs typeface="+mn-ea"/>
                <a:sym typeface="+mn-lt"/>
              </a:rPr>
              <a:t>《</a:t>
            </a:r>
            <a:r>
              <a:rPr lang="zh-CN" altLang="en-US" sz="2400" dirty="0">
                <a:solidFill>
                  <a:prstClr val="black">
                    <a:lumMod val="75000"/>
                    <a:lumOff val="25000"/>
                  </a:prstClr>
                </a:solidFill>
                <a:cs typeface="+mn-ea"/>
                <a:sym typeface="+mn-lt"/>
              </a:rPr>
              <a:t>网络安全法</a:t>
            </a:r>
            <a:r>
              <a:rPr lang="en-US" altLang="zh-CN" sz="2400" dirty="0">
                <a:solidFill>
                  <a:prstClr val="black">
                    <a:lumMod val="75000"/>
                    <a:lumOff val="25000"/>
                  </a:prstClr>
                </a:solidFill>
                <a:cs typeface="+mn-ea"/>
                <a:sym typeface="+mn-lt"/>
              </a:rPr>
              <a:t>》</a:t>
            </a:r>
            <a:endParaRPr lang="en-US" altLang="zh-CN" sz="2400" dirty="0">
              <a:solidFill>
                <a:prstClr val="black">
                  <a:lumMod val="75000"/>
                  <a:lumOff val="25000"/>
                </a:prstClr>
              </a:solidFill>
              <a:cs typeface="+mn-ea"/>
              <a:sym typeface="+mn-lt"/>
            </a:endParaRPr>
          </a:p>
        </p:txBody>
      </p:sp>
      <p:sp>
        <p:nvSpPr>
          <p:cNvPr id="5" name="矩形 4"/>
          <p:cNvSpPr/>
          <p:nvPr/>
        </p:nvSpPr>
        <p:spPr>
          <a:xfrm>
            <a:off x="3507048" y="2015106"/>
            <a:ext cx="2304256" cy="2535876"/>
          </a:xfrm>
          <a:prstGeom prst="rect">
            <a:avLst/>
          </a:prstGeom>
          <a:solidFill>
            <a:schemeClr val="bg1">
              <a:alpha val="48000"/>
            </a:schemeClr>
          </a:solidFill>
          <a:ln w="6350">
            <a:solidFill>
              <a:srgbClr val="97C375"/>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defRPr/>
            </a:pPr>
            <a:endParaRPr lang="zh-CN" altLang="en-US" dirty="0">
              <a:solidFill>
                <a:srgbClr val="70AD47">
                  <a:lumMod val="50000"/>
                </a:srgbClr>
              </a:solidFill>
              <a:cs typeface="+mn-ea"/>
              <a:sym typeface="+mn-lt"/>
            </a:endParaRPr>
          </a:p>
        </p:txBody>
      </p:sp>
      <p:sp>
        <p:nvSpPr>
          <p:cNvPr id="6" name="矩形 5"/>
          <p:cNvSpPr/>
          <p:nvPr/>
        </p:nvSpPr>
        <p:spPr>
          <a:xfrm>
            <a:off x="6243352" y="2027972"/>
            <a:ext cx="2304256" cy="2535876"/>
          </a:xfrm>
          <a:prstGeom prst="rect">
            <a:avLst/>
          </a:prstGeom>
          <a:solidFill>
            <a:schemeClr val="bg1">
              <a:alpha val="48000"/>
            </a:schemeClr>
          </a:solidFill>
          <a:ln w="6350">
            <a:solidFill>
              <a:srgbClr val="97C375"/>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defRPr/>
            </a:pPr>
            <a:endParaRPr lang="zh-CN" altLang="en-US" dirty="0">
              <a:solidFill>
                <a:srgbClr val="70AD47">
                  <a:lumMod val="50000"/>
                </a:srgbClr>
              </a:solidFill>
              <a:cs typeface="+mn-ea"/>
              <a:sym typeface="+mn-lt"/>
            </a:endParaRPr>
          </a:p>
        </p:txBody>
      </p:sp>
      <p:sp>
        <p:nvSpPr>
          <p:cNvPr id="7" name="矩形 6"/>
          <p:cNvSpPr/>
          <p:nvPr/>
        </p:nvSpPr>
        <p:spPr>
          <a:xfrm>
            <a:off x="698736" y="2011000"/>
            <a:ext cx="2304256" cy="2535876"/>
          </a:xfrm>
          <a:prstGeom prst="rect">
            <a:avLst/>
          </a:prstGeom>
          <a:solidFill>
            <a:schemeClr val="bg1">
              <a:alpha val="48000"/>
            </a:schemeClr>
          </a:solidFill>
          <a:ln w="6350">
            <a:solidFill>
              <a:srgbClr val="97C375"/>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defRPr/>
            </a:pPr>
            <a:endParaRPr lang="zh-CN" altLang="en-US" dirty="0">
              <a:solidFill>
                <a:srgbClr val="70AD47">
                  <a:lumMod val="50000"/>
                </a:srgbClr>
              </a:solidFill>
              <a:cs typeface="+mn-ea"/>
              <a:sym typeface="+mn-lt"/>
            </a:endParaRPr>
          </a:p>
        </p:txBody>
      </p:sp>
      <p:sp>
        <p:nvSpPr>
          <p:cNvPr id="8" name="圆角矩形 2"/>
          <p:cNvSpPr/>
          <p:nvPr/>
        </p:nvSpPr>
        <p:spPr>
          <a:xfrm>
            <a:off x="698736" y="1131591"/>
            <a:ext cx="2304256" cy="720080"/>
          </a:xfrm>
          <a:prstGeom prst="roundRect">
            <a:avLst/>
          </a:prstGeom>
          <a:solidFill>
            <a:srgbClr val="2C733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770744" y="2015106"/>
            <a:ext cx="2160240" cy="2428852"/>
          </a:xfrm>
          <a:prstGeom prst="rect">
            <a:avLst/>
          </a:prstGeom>
        </p:spPr>
        <p:txBody>
          <a:bodyPr wrap="square" lIns="68562" tIns="34281" rIns="68562" bIns="34281">
            <a:spAutoFit/>
          </a:bodyPr>
          <a:lstStyle/>
          <a:p>
            <a:pPr>
              <a:lnSpc>
                <a:spcPts val="2300"/>
              </a:lnSpc>
            </a:pPr>
            <a:r>
              <a:rPr lang="zh-CN" altLang="zh-CN" sz="1400" dirty="0">
                <a:cs typeface="+mn-ea"/>
                <a:sym typeface="+mn-lt"/>
              </a:rPr>
              <a:t>中华人民共和国网络安全法》</a:t>
            </a:r>
            <a:r>
              <a:rPr lang="en-US" altLang="zh-CN" sz="1400" dirty="0">
                <a:cs typeface="+mn-ea"/>
                <a:sym typeface="+mn-lt"/>
              </a:rPr>
              <a:t>(</a:t>
            </a:r>
            <a:r>
              <a:rPr lang="zh-CN" altLang="zh-CN" sz="1400" dirty="0">
                <a:cs typeface="+mn-ea"/>
                <a:sym typeface="+mn-lt"/>
              </a:rPr>
              <a:t>以下简称《网络安全法》</a:t>
            </a:r>
            <a:r>
              <a:rPr lang="en-US" altLang="zh-CN" sz="1400" dirty="0">
                <a:cs typeface="+mn-ea"/>
                <a:sym typeface="+mn-lt"/>
              </a:rPr>
              <a:t>)</a:t>
            </a:r>
            <a:r>
              <a:rPr lang="zh-CN" altLang="zh-CN" sz="1400" dirty="0">
                <a:cs typeface="+mn-ea"/>
                <a:sym typeface="+mn-lt"/>
              </a:rPr>
              <a:t>是我国第一部全面规范网络空间安全管理方面问题的基础性法律</a:t>
            </a:r>
            <a:r>
              <a:rPr lang="en-US" altLang="zh-CN" sz="1400" dirty="0">
                <a:cs typeface="+mn-ea"/>
                <a:sym typeface="+mn-lt"/>
              </a:rPr>
              <a:t>,</a:t>
            </a:r>
            <a:r>
              <a:rPr lang="zh-CN" altLang="zh-CN" sz="1400" dirty="0">
                <a:cs typeface="+mn-ea"/>
                <a:sym typeface="+mn-lt"/>
              </a:rPr>
              <a:t>由全国人民代表大会常务委员会于</a:t>
            </a:r>
            <a:r>
              <a:rPr lang="en-US" altLang="zh-CN" sz="1400" dirty="0">
                <a:cs typeface="+mn-ea"/>
                <a:sym typeface="+mn-lt"/>
              </a:rPr>
              <a:t>2016</a:t>
            </a:r>
            <a:r>
              <a:rPr lang="zh-CN" altLang="zh-CN" sz="1400" dirty="0">
                <a:cs typeface="+mn-ea"/>
                <a:sym typeface="+mn-lt"/>
              </a:rPr>
              <a:t>年</a:t>
            </a:r>
            <a:r>
              <a:rPr lang="en-US" altLang="zh-CN" sz="1400" dirty="0">
                <a:cs typeface="+mn-ea"/>
                <a:sym typeface="+mn-lt"/>
              </a:rPr>
              <a:t>11</a:t>
            </a:r>
            <a:r>
              <a:rPr lang="zh-CN" altLang="zh-CN" sz="1400" dirty="0">
                <a:cs typeface="+mn-ea"/>
                <a:sym typeface="+mn-lt"/>
              </a:rPr>
              <a:t>月</a:t>
            </a:r>
            <a:r>
              <a:rPr lang="en-US" altLang="zh-CN" sz="1400" dirty="0">
                <a:cs typeface="+mn-ea"/>
                <a:sym typeface="+mn-lt"/>
              </a:rPr>
              <a:t>7</a:t>
            </a:r>
            <a:r>
              <a:rPr lang="zh-CN" altLang="zh-CN" sz="1400" dirty="0">
                <a:cs typeface="+mn-ea"/>
                <a:sym typeface="+mn-lt"/>
              </a:rPr>
              <a:t>日公布</a:t>
            </a:r>
            <a:r>
              <a:rPr lang="en-US" altLang="zh-CN" sz="1400" dirty="0">
                <a:cs typeface="+mn-ea"/>
                <a:sym typeface="+mn-lt"/>
              </a:rPr>
              <a:t>,</a:t>
            </a:r>
            <a:r>
              <a:rPr lang="zh-CN" altLang="zh-CN" sz="1400" dirty="0">
                <a:cs typeface="+mn-ea"/>
                <a:sym typeface="+mn-lt"/>
              </a:rPr>
              <a:t>自</a:t>
            </a:r>
            <a:r>
              <a:rPr lang="en-US" altLang="zh-CN" sz="1400" dirty="0">
                <a:cs typeface="+mn-ea"/>
                <a:sym typeface="+mn-lt"/>
              </a:rPr>
              <a:t>2017</a:t>
            </a:r>
            <a:r>
              <a:rPr lang="zh-CN" altLang="zh-CN" sz="1400" dirty="0">
                <a:cs typeface="+mn-ea"/>
                <a:sym typeface="+mn-lt"/>
              </a:rPr>
              <a:t>年</a:t>
            </a:r>
            <a:r>
              <a:rPr lang="en-US" altLang="zh-CN" sz="1400" dirty="0">
                <a:cs typeface="+mn-ea"/>
                <a:sym typeface="+mn-lt"/>
              </a:rPr>
              <a:t>6</a:t>
            </a:r>
            <a:r>
              <a:rPr lang="zh-CN" altLang="zh-CN" sz="1400" dirty="0">
                <a:cs typeface="+mn-ea"/>
                <a:sym typeface="+mn-lt"/>
              </a:rPr>
              <a:t>月</a:t>
            </a:r>
            <a:r>
              <a:rPr lang="en-US" altLang="zh-CN" sz="1400" dirty="0">
                <a:cs typeface="+mn-ea"/>
                <a:sym typeface="+mn-lt"/>
              </a:rPr>
              <a:t>1</a:t>
            </a:r>
            <a:r>
              <a:rPr lang="zh-CN" altLang="zh-CN" sz="1400" dirty="0">
                <a:cs typeface="+mn-ea"/>
                <a:sym typeface="+mn-lt"/>
              </a:rPr>
              <a:t>日起施行。</a:t>
            </a:r>
            <a:endParaRPr lang="zh-CN" altLang="zh-CN" sz="1400" dirty="0">
              <a:cs typeface="+mn-ea"/>
              <a:sym typeface="+mn-lt"/>
            </a:endParaRPr>
          </a:p>
        </p:txBody>
      </p:sp>
      <p:sp>
        <p:nvSpPr>
          <p:cNvPr id="11" name="TextBox 1"/>
          <p:cNvSpPr txBox="1"/>
          <p:nvPr/>
        </p:nvSpPr>
        <p:spPr>
          <a:xfrm>
            <a:off x="554720" y="1203598"/>
            <a:ext cx="2664296" cy="584775"/>
          </a:xfrm>
          <a:prstGeom prst="rect">
            <a:avLst/>
          </a:prstGeom>
          <a:noFill/>
        </p:spPr>
        <p:txBody>
          <a:bodyPr wrap="square" rtlCol="0">
            <a:spAutoFit/>
          </a:bodyPr>
          <a:lstStyle/>
          <a:p>
            <a:pPr algn="ctr"/>
            <a:r>
              <a:rPr lang="zh-CN" altLang="zh-CN" sz="1600" dirty="0">
                <a:solidFill>
                  <a:schemeClr val="bg1"/>
                </a:solidFill>
                <a:cs typeface="+mn-ea"/>
                <a:sym typeface="+mn-lt"/>
              </a:rPr>
              <a:t>《网络安全法》</a:t>
            </a:r>
            <a:endParaRPr lang="en-US" altLang="zh-CN" sz="1600" dirty="0">
              <a:solidFill>
                <a:schemeClr val="bg1"/>
              </a:solidFill>
              <a:cs typeface="+mn-ea"/>
              <a:sym typeface="+mn-lt"/>
            </a:endParaRPr>
          </a:p>
          <a:p>
            <a:pPr algn="ctr"/>
            <a:r>
              <a:rPr lang="zh-CN" altLang="zh-CN" sz="1600" dirty="0">
                <a:solidFill>
                  <a:schemeClr val="bg1"/>
                </a:solidFill>
                <a:cs typeface="+mn-ea"/>
                <a:sym typeface="+mn-lt"/>
              </a:rPr>
              <a:t>的基本原则是什么</a:t>
            </a:r>
            <a:r>
              <a:rPr lang="en-US" altLang="zh-CN" sz="1600" dirty="0">
                <a:solidFill>
                  <a:schemeClr val="bg1"/>
                </a:solidFill>
                <a:cs typeface="+mn-ea"/>
                <a:sym typeface="+mn-lt"/>
              </a:rPr>
              <a:t>?</a:t>
            </a:r>
            <a:endParaRPr lang="zh-CN" altLang="en-US" sz="1600" dirty="0">
              <a:solidFill>
                <a:schemeClr val="bg1"/>
              </a:solidFill>
              <a:cs typeface="+mn-ea"/>
              <a:sym typeface="+mn-lt"/>
            </a:endParaRPr>
          </a:p>
        </p:txBody>
      </p:sp>
      <p:sp>
        <p:nvSpPr>
          <p:cNvPr id="12" name="圆角矩形 13"/>
          <p:cNvSpPr/>
          <p:nvPr/>
        </p:nvSpPr>
        <p:spPr>
          <a:xfrm>
            <a:off x="3484683" y="1131590"/>
            <a:ext cx="2304256" cy="720080"/>
          </a:xfrm>
          <a:prstGeom prst="roundRect">
            <a:avLst/>
          </a:prstGeom>
          <a:solidFill>
            <a:srgbClr val="2C733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TextBox 14"/>
          <p:cNvSpPr txBox="1"/>
          <p:nvPr/>
        </p:nvSpPr>
        <p:spPr>
          <a:xfrm>
            <a:off x="3340667" y="1203597"/>
            <a:ext cx="2664296" cy="584775"/>
          </a:xfrm>
          <a:prstGeom prst="rect">
            <a:avLst/>
          </a:prstGeom>
          <a:noFill/>
        </p:spPr>
        <p:txBody>
          <a:bodyPr wrap="square" rtlCol="0">
            <a:spAutoFit/>
          </a:bodyPr>
          <a:lstStyle/>
          <a:p>
            <a:pPr algn="ctr"/>
            <a:r>
              <a:rPr lang="zh-CN" altLang="zh-CN" sz="1600" dirty="0">
                <a:solidFill>
                  <a:schemeClr val="bg1"/>
                </a:solidFill>
                <a:cs typeface="+mn-ea"/>
                <a:sym typeface="+mn-lt"/>
              </a:rPr>
              <a:t>网络安全与信息化</a:t>
            </a:r>
            <a:endParaRPr lang="en-US" altLang="zh-CN" sz="1600" dirty="0">
              <a:solidFill>
                <a:schemeClr val="bg1"/>
              </a:solidFill>
              <a:cs typeface="+mn-ea"/>
              <a:sym typeface="+mn-lt"/>
            </a:endParaRPr>
          </a:p>
          <a:p>
            <a:pPr algn="ctr"/>
            <a:r>
              <a:rPr lang="zh-CN" altLang="zh-CN" sz="1600" dirty="0">
                <a:solidFill>
                  <a:schemeClr val="bg1"/>
                </a:solidFill>
                <a:cs typeface="+mn-ea"/>
                <a:sym typeface="+mn-lt"/>
              </a:rPr>
              <a:t>发展并重原则</a:t>
            </a:r>
            <a:endParaRPr lang="zh-CN" altLang="en-US" sz="1600" dirty="0">
              <a:solidFill>
                <a:schemeClr val="bg1"/>
              </a:solidFill>
              <a:cs typeface="+mn-ea"/>
              <a:sym typeface="+mn-lt"/>
            </a:endParaRPr>
          </a:p>
        </p:txBody>
      </p:sp>
      <p:sp>
        <p:nvSpPr>
          <p:cNvPr id="14" name="圆角矩形 15"/>
          <p:cNvSpPr/>
          <p:nvPr/>
        </p:nvSpPr>
        <p:spPr>
          <a:xfrm>
            <a:off x="6300192" y="1131590"/>
            <a:ext cx="2304256" cy="720080"/>
          </a:xfrm>
          <a:prstGeom prst="roundRect">
            <a:avLst/>
          </a:prstGeom>
          <a:solidFill>
            <a:srgbClr val="2C733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TextBox 16"/>
          <p:cNvSpPr txBox="1"/>
          <p:nvPr/>
        </p:nvSpPr>
        <p:spPr>
          <a:xfrm>
            <a:off x="6156176" y="1297092"/>
            <a:ext cx="2664296" cy="338554"/>
          </a:xfrm>
          <a:prstGeom prst="rect">
            <a:avLst/>
          </a:prstGeom>
          <a:noFill/>
        </p:spPr>
        <p:txBody>
          <a:bodyPr wrap="square" rtlCol="0">
            <a:spAutoFit/>
          </a:bodyPr>
          <a:lstStyle/>
          <a:p>
            <a:pPr algn="ctr"/>
            <a:r>
              <a:rPr lang="zh-CN" altLang="zh-CN" sz="1600" dirty="0">
                <a:solidFill>
                  <a:schemeClr val="bg1"/>
                </a:solidFill>
                <a:cs typeface="+mn-ea"/>
                <a:sym typeface="+mn-lt"/>
              </a:rPr>
              <a:t>共同治理原则</a:t>
            </a:r>
            <a:endParaRPr lang="zh-CN" altLang="en-US" sz="1600" dirty="0">
              <a:solidFill>
                <a:schemeClr val="bg1"/>
              </a:solidFill>
              <a:cs typeface="+mn-ea"/>
              <a:sym typeface="+mn-lt"/>
            </a:endParaRPr>
          </a:p>
        </p:txBody>
      </p:sp>
      <p:sp>
        <p:nvSpPr>
          <p:cNvPr id="16" name="矩形 15"/>
          <p:cNvSpPr/>
          <p:nvPr/>
        </p:nvSpPr>
        <p:spPr>
          <a:xfrm>
            <a:off x="3507048" y="2028947"/>
            <a:ext cx="2304256" cy="1838947"/>
          </a:xfrm>
          <a:prstGeom prst="rect">
            <a:avLst/>
          </a:prstGeom>
        </p:spPr>
        <p:txBody>
          <a:bodyPr wrap="square" lIns="68562" tIns="34281" rIns="68562" bIns="34281">
            <a:spAutoFit/>
          </a:bodyPr>
          <a:lstStyle/>
          <a:p>
            <a:pPr>
              <a:lnSpc>
                <a:spcPts val="2300"/>
              </a:lnSpc>
            </a:pPr>
            <a:r>
              <a:rPr lang="zh-CN" altLang="zh-CN" sz="1400" dirty="0">
                <a:cs typeface="+mn-ea"/>
                <a:sym typeface="+mn-lt"/>
              </a:rPr>
              <a:t>既要推进网络基础设施建设和互联互通</a:t>
            </a:r>
            <a:r>
              <a:rPr lang="en-US" altLang="zh-CN" sz="1400" dirty="0">
                <a:cs typeface="+mn-ea"/>
                <a:sym typeface="+mn-lt"/>
              </a:rPr>
              <a:t>,</a:t>
            </a:r>
            <a:r>
              <a:rPr lang="zh-CN" altLang="zh-CN" sz="1400" dirty="0">
                <a:cs typeface="+mn-ea"/>
                <a:sym typeface="+mn-lt"/>
              </a:rPr>
              <a:t>鼓励网络技术创新和应用又要建立健全网络安全保障体系</a:t>
            </a:r>
            <a:r>
              <a:rPr lang="en-US" altLang="zh-CN" sz="1400" dirty="0">
                <a:cs typeface="+mn-ea"/>
                <a:sym typeface="+mn-lt"/>
              </a:rPr>
              <a:t>,</a:t>
            </a:r>
            <a:r>
              <a:rPr lang="zh-CN" altLang="zh-CN" sz="1400" dirty="0">
                <a:cs typeface="+mn-ea"/>
                <a:sym typeface="+mn-lt"/>
              </a:rPr>
              <a:t>提高网络安全保护能力</a:t>
            </a:r>
            <a:r>
              <a:rPr lang="en-US" altLang="zh-CN" sz="1400" dirty="0">
                <a:cs typeface="+mn-ea"/>
                <a:sym typeface="+mn-lt"/>
              </a:rPr>
              <a:t>,</a:t>
            </a:r>
            <a:r>
              <a:rPr lang="zh-CN" altLang="zh-CN" sz="1400" dirty="0">
                <a:cs typeface="+mn-ea"/>
                <a:sym typeface="+mn-lt"/>
              </a:rPr>
              <a:t>做到</a:t>
            </a:r>
            <a:r>
              <a:rPr lang="en-US" altLang="zh-CN" sz="1400" dirty="0">
                <a:cs typeface="+mn-ea"/>
                <a:sym typeface="+mn-lt"/>
              </a:rPr>
              <a:t>“</a:t>
            </a:r>
            <a:r>
              <a:rPr lang="zh-CN" altLang="zh-CN" sz="1400" dirty="0">
                <a:cs typeface="+mn-ea"/>
                <a:sym typeface="+mn-lt"/>
              </a:rPr>
              <a:t>双轮驱动、两翼齐飞</a:t>
            </a:r>
            <a:r>
              <a:rPr lang="en-US" altLang="zh-CN" sz="1400" dirty="0">
                <a:cs typeface="+mn-ea"/>
                <a:sym typeface="+mn-lt"/>
              </a:rPr>
              <a:t>”</a:t>
            </a:r>
            <a:r>
              <a:rPr lang="zh-CN" altLang="zh-CN" sz="1400" dirty="0">
                <a:cs typeface="+mn-ea"/>
                <a:sym typeface="+mn-lt"/>
              </a:rPr>
              <a:t>。</a:t>
            </a:r>
            <a:endParaRPr lang="zh-CN" altLang="zh-CN" sz="1400" dirty="0">
              <a:cs typeface="+mn-ea"/>
              <a:sym typeface="+mn-lt"/>
            </a:endParaRPr>
          </a:p>
        </p:txBody>
      </p:sp>
      <p:sp>
        <p:nvSpPr>
          <p:cNvPr id="17" name="矩形 16"/>
          <p:cNvSpPr/>
          <p:nvPr/>
        </p:nvSpPr>
        <p:spPr>
          <a:xfrm>
            <a:off x="6243352" y="2028947"/>
            <a:ext cx="2289088" cy="1249042"/>
          </a:xfrm>
          <a:prstGeom prst="rect">
            <a:avLst/>
          </a:prstGeom>
        </p:spPr>
        <p:txBody>
          <a:bodyPr wrap="square" lIns="68562" tIns="34281" rIns="68562" bIns="34281">
            <a:spAutoFit/>
          </a:bodyPr>
          <a:lstStyle/>
          <a:p>
            <a:pPr lvl="0">
              <a:lnSpc>
                <a:spcPts val="2300"/>
              </a:lnSpc>
            </a:pPr>
            <a:r>
              <a:rPr lang="zh-CN" altLang="zh-CN" sz="1400" dirty="0">
                <a:cs typeface="+mn-ea"/>
                <a:sym typeface="+mn-lt"/>
              </a:rPr>
              <a:t>网络空间安全保护需要政府、企业、社会组织、技术社群和公民等网络利益相关者的共同参与。</a:t>
            </a:r>
            <a:endParaRPr lang="zh-CN" altLang="zh-CN" sz="1400"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1000"/>
                                        <p:tgtEl>
                                          <p:spTgt spid="17"/>
                                        </p:tgtEl>
                                      </p:cBhvr>
                                    </p:animEffect>
                                    <p:anim calcmode="lin" valueType="num">
                                      <p:cBhvr>
                                        <p:cTn id="55" dur="1000" fill="hold"/>
                                        <p:tgtEl>
                                          <p:spTgt spid="17"/>
                                        </p:tgtEl>
                                        <p:attrNameLst>
                                          <p:attrName>ppt_x</p:attrName>
                                        </p:attrNameLst>
                                      </p:cBhvr>
                                      <p:tavLst>
                                        <p:tav tm="0">
                                          <p:val>
                                            <p:strVal val="#ppt_x"/>
                                          </p:val>
                                        </p:tav>
                                        <p:tav tm="100000">
                                          <p:val>
                                            <p:strVal val="#ppt_x"/>
                                          </p:val>
                                        </p:tav>
                                      </p:tavLst>
                                    </p:anim>
                                    <p:anim calcmode="lin" valueType="num">
                                      <p:cBhvr>
                                        <p:cTn id="56" dur="1000" fill="hold"/>
                                        <p:tgtEl>
                                          <p:spTgt spid="17"/>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1000"/>
                                        <p:tgtEl>
                                          <p:spTgt spid="6"/>
                                        </p:tgtEl>
                                      </p:cBhvr>
                                    </p:animEffect>
                                    <p:anim calcmode="lin" valueType="num">
                                      <p:cBhvr>
                                        <p:cTn id="60" dur="1000" fill="hold"/>
                                        <p:tgtEl>
                                          <p:spTgt spid="6"/>
                                        </p:tgtEl>
                                        <p:attrNameLst>
                                          <p:attrName>ppt_x</p:attrName>
                                        </p:attrNameLst>
                                      </p:cBhvr>
                                      <p:tavLst>
                                        <p:tav tm="0">
                                          <p:val>
                                            <p:strVal val="#ppt_x"/>
                                          </p:val>
                                        </p:tav>
                                        <p:tav tm="100000">
                                          <p:val>
                                            <p:strVal val="#ppt_x"/>
                                          </p:val>
                                        </p:tav>
                                      </p:tavLst>
                                    </p:anim>
                                    <p:anim calcmode="lin" valueType="num">
                                      <p:cBhvr>
                                        <p:cTn id="6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1" grpId="0"/>
      <p:bldP spid="12" grpId="0" animBg="1"/>
      <p:bldP spid="13" grpId="0"/>
      <p:bldP spid="14" grpId="0" animBg="1"/>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2936240" y="339725"/>
            <a:ext cx="3877945" cy="461645"/>
          </a:xfrm>
          <a:prstGeom prst="rect">
            <a:avLst/>
          </a:prstGeom>
          <a:noFill/>
        </p:spPr>
        <p:txBody>
          <a:bodyPr wrap="none" rtlCol="0">
            <a:spAutoFit/>
          </a:bodyPr>
          <a:lstStyle/>
          <a:p>
            <a:pPr defTabSz="342900"/>
            <a:r>
              <a:rPr lang="zh-CN" altLang="en-US" sz="2400" dirty="0">
                <a:solidFill>
                  <a:prstClr val="black">
                    <a:lumMod val="75000"/>
                    <a:lumOff val="25000"/>
                  </a:prstClr>
                </a:solidFill>
                <a:cs typeface="+mn-ea"/>
                <a:sym typeface="+mn-lt"/>
              </a:rPr>
              <a:t>网络安全之</a:t>
            </a:r>
            <a:r>
              <a:rPr lang="en-US" altLang="zh-CN" sz="2400" dirty="0">
                <a:solidFill>
                  <a:prstClr val="black">
                    <a:lumMod val="75000"/>
                    <a:lumOff val="25000"/>
                  </a:prstClr>
                </a:solidFill>
                <a:cs typeface="+mn-ea"/>
                <a:sym typeface="+mn-lt"/>
              </a:rPr>
              <a:t>《</a:t>
            </a:r>
            <a:r>
              <a:rPr lang="zh-CN" altLang="en-US" sz="2400" dirty="0">
                <a:solidFill>
                  <a:prstClr val="black">
                    <a:lumMod val="75000"/>
                    <a:lumOff val="25000"/>
                  </a:prstClr>
                </a:solidFill>
                <a:cs typeface="+mn-ea"/>
                <a:sym typeface="+mn-lt"/>
              </a:rPr>
              <a:t>网络安全法</a:t>
            </a:r>
            <a:r>
              <a:rPr lang="en-US" altLang="zh-CN" sz="2400" dirty="0">
                <a:solidFill>
                  <a:prstClr val="black">
                    <a:lumMod val="75000"/>
                    <a:lumOff val="25000"/>
                  </a:prstClr>
                </a:solidFill>
                <a:cs typeface="+mn-ea"/>
                <a:sym typeface="+mn-lt"/>
              </a:rPr>
              <a:t>》</a:t>
            </a:r>
            <a:endParaRPr lang="en-US" altLang="zh-CN" sz="2400" dirty="0">
              <a:solidFill>
                <a:prstClr val="black">
                  <a:lumMod val="75000"/>
                  <a:lumOff val="25000"/>
                </a:prstClr>
              </a:solidFill>
              <a:cs typeface="+mn-ea"/>
              <a:sym typeface="+mn-lt"/>
            </a:endParaRPr>
          </a:p>
        </p:txBody>
      </p:sp>
      <p:sp>
        <p:nvSpPr>
          <p:cNvPr id="5" name="矩形 4"/>
          <p:cNvSpPr/>
          <p:nvPr/>
        </p:nvSpPr>
        <p:spPr>
          <a:xfrm>
            <a:off x="778869" y="1895155"/>
            <a:ext cx="3528392" cy="2723804"/>
          </a:xfrm>
          <a:prstGeom prst="rect">
            <a:avLst/>
          </a:prstGeom>
        </p:spPr>
        <p:txBody>
          <a:bodyPr wrap="square" lIns="68562" tIns="34281" rIns="68562" bIns="34281">
            <a:spAutoFit/>
          </a:bodyPr>
          <a:lstStyle/>
          <a:p>
            <a:pPr>
              <a:lnSpc>
                <a:spcPts val="2300"/>
              </a:lnSpc>
            </a:pPr>
            <a:r>
              <a:rPr lang="zh-CN" altLang="zh-CN" sz="1300" dirty="0">
                <a:cs typeface="+mn-ea"/>
                <a:sym typeface="+mn-lt"/>
              </a:rPr>
              <a:t>不得危害网络安全</a:t>
            </a:r>
            <a:r>
              <a:rPr lang="en-US" altLang="zh-CN" sz="1300" dirty="0">
                <a:cs typeface="+mn-ea"/>
                <a:sym typeface="+mn-lt"/>
              </a:rPr>
              <a:t>,</a:t>
            </a:r>
            <a:r>
              <a:rPr lang="zh-CN" altLang="zh-CN" sz="1300" dirty="0">
                <a:cs typeface="+mn-ea"/>
                <a:sym typeface="+mn-lt"/>
              </a:rPr>
              <a:t>不得利用网络从事危害国家安全、荣誉和利益</a:t>
            </a:r>
            <a:r>
              <a:rPr lang="en-US" altLang="zh-CN" sz="1300" dirty="0">
                <a:cs typeface="+mn-ea"/>
                <a:sym typeface="+mn-lt"/>
              </a:rPr>
              <a:t>,</a:t>
            </a:r>
            <a:r>
              <a:rPr lang="zh-CN" altLang="zh-CN" sz="1300" dirty="0">
                <a:cs typeface="+mn-ea"/>
                <a:sym typeface="+mn-lt"/>
              </a:rPr>
              <a:t>煽动颠覆国家政权、推翻社会主义制度</a:t>
            </a:r>
            <a:r>
              <a:rPr lang="en-US" altLang="zh-CN" sz="1300" dirty="0">
                <a:cs typeface="+mn-ea"/>
                <a:sym typeface="+mn-lt"/>
              </a:rPr>
              <a:t>,</a:t>
            </a:r>
            <a:r>
              <a:rPr lang="zh-CN" altLang="zh-CN" sz="1300" dirty="0">
                <a:cs typeface="+mn-ea"/>
                <a:sym typeface="+mn-lt"/>
              </a:rPr>
              <a:t>煽动分裂国家</a:t>
            </a:r>
            <a:r>
              <a:rPr lang="en-US" altLang="zh-CN" sz="1300" dirty="0">
                <a:cs typeface="+mn-ea"/>
                <a:sym typeface="+mn-lt"/>
              </a:rPr>
              <a:t>,</a:t>
            </a:r>
            <a:r>
              <a:rPr lang="zh-CN" altLang="zh-CN" sz="1300" dirty="0">
                <a:cs typeface="+mn-ea"/>
                <a:sym typeface="+mn-lt"/>
              </a:rPr>
              <a:t>破坏国家统一</a:t>
            </a:r>
            <a:r>
              <a:rPr lang="en-US" altLang="zh-CN" sz="1300" dirty="0">
                <a:cs typeface="+mn-ea"/>
                <a:sym typeface="+mn-lt"/>
              </a:rPr>
              <a:t>,</a:t>
            </a:r>
            <a:r>
              <a:rPr lang="zh-CN" altLang="zh-CN" sz="1300" dirty="0">
                <a:cs typeface="+mn-ea"/>
                <a:sym typeface="+mn-lt"/>
              </a:rPr>
              <a:t>宣扬恐怖主义、极端主义</a:t>
            </a:r>
            <a:r>
              <a:rPr lang="en-US" altLang="zh-CN" sz="1300" dirty="0">
                <a:cs typeface="+mn-ea"/>
                <a:sym typeface="+mn-lt"/>
              </a:rPr>
              <a:t>,</a:t>
            </a:r>
            <a:r>
              <a:rPr lang="zh-CN" altLang="zh-CN" sz="1300" dirty="0">
                <a:cs typeface="+mn-ea"/>
                <a:sym typeface="+mn-lt"/>
              </a:rPr>
              <a:t>宣扬民族仇恨、民族歧视</a:t>
            </a:r>
            <a:r>
              <a:rPr lang="en-US" altLang="zh-CN" sz="1300" dirty="0">
                <a:cs typeface="+mn-ea"/>
                <a:sym typeface="+mn-lt"/>
              </a:rPr>
              <a:t>,</a:t>
            </a:r>
            <a:r>
              <a:rPr lang="zh-CN" altLang="zh-CN" sz="1300" dirty="0">
                <a:cs typeface="+mn-ea"/>
                <a:sym typeface="+mn-lt"/>
              </a:rPr>
              <a:t>传播暴力、淫秽色情信息</a:t>
            </a:r>
            <a:r>
              <a:rPr lang="en-US" altLang="zh-CN" sz="1300" dirty="0">
                <a:cs typeface="+mn-ea"/>
                <a:sym typeface="+mn-lt"/>
              </a:rPr>
              <a:t>,</a:t>
            </a:r>
            <a:r>
              <a:rPr lang="zh-CN" altLang="zh-CN" sz="1300" dirty="0">
                <a:cs typeface="+mn-ea"/>
                <a:sym typeface="+mn-lt"/>
              </a:rPr>
              <a:t>编造、传播虛假信息扰乱经济秩序和社会秩序</a:t>
            </a:r>
            <a:r>
              <a:rPr lang="en-US" altLang="zh-CN" sz="1300" dirty="0">
                <a:cs typeface="+mn-ea"/>
                <a:sym typeface="+mn-lt"/>
              </a:rPr>
              <a:t>,</a:t>
            </a:r>
            <a:r>
              <a:rPr lang="zh-CN" altLang="zh-CN" sz="1300" dirty="0">
                <a:cs typeface="+mn-ea"/>
                <a:sym typeface="+mn-lt"/>
              </a:rPr>
              <a:t>以及侵害他人名誉、隐私、知识产权和其他合法权益等活动。</a:t>
            </a:r>
            <a:br>
              <a:rPr lang="en-US" altLang="zh-CN" sz="1300" dirty="0">
                <a:cs typeface="+mn-ea"/>
                <a:sym typeface="+mn-lt"/>
              </a:rPr>
            </a:br>
            <a:r>
              <a:rPr lang="zh-CN" altLang="zh-CN" sz="1300" dirty="0">
                <a:cs typeface="+mn-ea"/>
                <a:sym typeface="+mn-lt"/>
              </a:rPr>
              <a:t>发现他人有危害网络安全的行为时</a:t>
            </a:r>
            <a:r>
              <a:rPr lang="en-US" altLang="zh-CN" sz="1300" dirty="0">
                <a:cs typeface="+mn-ea"/>
                <a:sym typeface="+mn-lt"/>
              </a:rPr>
              <a:t>,</a:t>
            </a:r>
            <a:r>
              <a:rPr lang="zh-CN" altLang="zh-CN" sz="1300" dirty="0">
                <a:cs typeface="+mn-ea"/>
                <a:sym typeface="+mn-lt"/>
              </a:rPr>
              <a:t>我们应该如何处理向网信、电信、公安等部门举报。</a:t>
            </a:r>
            <a:endParaRPr lang="zh-CN" altLang="zh-CN" sz="1300" dirty="0">
              <a:cs typeface="+mn-ea"/>
              <a:sym typeface="+mn-lt"/>
            </a:endParaRPr>
          </a:p>
        </p:txBody>
      </p:sp>
      <p:sp>
        <p:nvSpPr>
          <p:cNvPr id="6" name="矩形 5"/>
          <p:cNvSpPr/>
          <p:nvPr/>
        </p:nvSpPr>
        <p:spPr>
          <a:xfrm>
            <a:off x="611560" y="1203598"/>
            <a:ext cx="4032448" cy="584775"/>
          </a:xfrm>
          <a:prstGeom prst="rect">
            <a:avLst/>
          </a:prstGeom>
        </p:spPr>
        <p:txBody>
          <a:bodyPr wrap="square">
            <a:spAutoFit/>
          </a:bodyPr>
          <a:lstStyle/>
          <a:p>
            <a:pPr algn="ctr"/>
            <a:r>
              <a:rPr lang="zh-CN" altLang="zh-CN" sz="1600" dirty="0">
                <a:solidFill>
                  <a:srgbClr val="FF3300"/>
                </a:solidFill>
                <a:cs typeface="+mn-ea"/>
                <a:sym typeface="+mn-lt"/>
              </a:rPr>
              <a:t>《网络安全法》</a:t>
            </a:r>
            <a:endParaRPr lang="en-US" altLang="zh-CN" sz="1600" dirty="0">
              <a:solidFill>
                <a:srgbClr val="FF3300"/>
              </a:solidFill>
              <a:cs typeface="+mn-ea"/>
              <a:sym typeface="+mn-lt"/>
            </a:endParaRPr>
          </a:p>
          <a:p>
            <a:pPr algn="ctr"/>
            <a:r>
              <a:rPr lang="zh-CN" altLang="zh-CN" sz="1600" dirty="0">
                <a:solidFill>
                  <a:srgbClr val="FF3300"/>
                </a:solidFill>
                <a:cs typeface="+mn-ea"/>
                <a:sym typeface="+mn-lt"/>
              </a:rPr>
              <a:t>禁止哪些个人和组织的网络行为</a:t>
            </a:r>
            <a:endParaRPr lang="zh-CN" altLang="en-US" sz="1600" dirty="0">
              <a:solidFill>
                <a:srgbClr val="FF3300"/>
              </a:solidFill>
              <a:cs typeface="+mn-ea"/>
              <a:sym typeface="+mn-lt"/>
            </a:endParaRPr>
          </a:p>
        </p:txBody>
      </p:sp>
      <p:sp>
        <p:nvSpPr>
          <p:cNvPr id="7" name="矩形 6"/>
          <p:cNvSpPr/>
          <p:nvPr/>
        </p:nvSpPr>
        <p:spPr>
          <a:xfrm>
            <a:off x="4921567" y="1995686"/>
            <a:ext cx="3635586" cy="954089"/>
          </a:xfrm>
          <a:prstGeom prst="rect">
            <a:avLst/>
          </a:prstGeom>
        </p:spPr>
        <p:txBody>
          <a:bodyPr wrap="square" lIns="68562" tIns="34281" rIns="68562" bIns="34281">
            <a:spAutoFit/>
          </a:bodyPr>
          <a:lstStyle/>
          <a:p>
            <a:pPr>
              <a:lnSpc>
                <a:spcPts val="2300"/>
              </a:lnSpc>
            </a:pPr>
            <a:r>
              <a:rPr lang="zh-CN" altLang="zh-CN" sz="1300" dirty="0">
                <a:cs typeface="+mn-ea"/>
                <a:sym typeface="+mn-lt"/>
              </a:rPr>
              <a:t>有权要求网络运营者删除个人信息</a:t>
            </a:r>
            <a:r>
              <a:rPr lang="en-US" altLang="zh-CN" sz="1300" dirty="0">
                <a:cs typeface="+mn-ea"/>
                <a:sym typeface="+mn-lt"/>
              </a:rPr>
              <a:t>,</a:t>
            </a:r>
            <a:r>
              <a:rPr lang="zh-CN" altLang="zh-CN" sz="1300" dirty="0">
                <a:cs typeface="+mn-ea"/>
                <a:sym typeface="+mn-lt"/>
              </a:rPr>
              <a:t>发现网络运营者收集、存储的个人信息有错误的</a:t>
            </a:r>
            <a:r>
              <a:rPr lang="en-US" altLang="zh-CN" sz="1300" dirty="0">
                <a:cs typeface="+mn-ea"/>
                <a:sym typeface="+mn-lt"/>
              </a:rPr>
              <a:t>,</a:t>
            </a:r>
            <a:r>
              <a:rPr lang="zh-CN" altLang="zh-CN" sz="1300" dirty="0">
                <a:cs typeface="+mn-ea"/>
                <a:sym typeface="+mn-lt"/>
              </a:rPr>
              <a:t>有权要求网络运营者予以更正。</a:t>
            </a:r>
            <a:endParaRPr lang="zh-CN" altLang="zh-CN" sz="1300" dirty="0">
              <a:cs typeface="+mn-ea"/>
              <a:sym typeface="+mn-lt"/>
            </a:endParaRPr>
          </a:p>
        </p:txBody>
      </p:sp>
      <p:sp>
        <p:nvSpPr>
          <p:cNvPr id="8" name="矩形 7"/>
          <p:cNvSpPr/>
          <p:nvPr/>
        </p:nvSpPr>
        <p:spPr>
          <a:xfrm>
            <a:off x="4751202" y="1203598"/>
            <a:ext cx="3888432" cy="830997"/>
          </a:xfrm>
          <a:prstGeom prst="rect">
            <a:avLst/>
          </a:prstGeom>
        </p:spPr>
        <p:txBody>
          <a:bodyPr wrap="square">
            <a:spAutoFit/>
          </a:bodyPr>
          <a:lstStyle/>
          <a:p>
            <a:r>
              <a:rPr lang="zh-CN" altLang="zh-CN" sz="1600" dirty="0">
                <a:solidFill>
                  <a:srgbClr val="FF3300"/>
                </a:solidFill>
                <a:cs typeface="+mn-ea"/>
                <a:sym typeface="+mn-lt"/>
              </a:rPr>
              <a:t>发现网络运营者违反《网络安全法》相关规定，侵犯个人权益的</a:t>
            </a:r>
            <a:r>
              <a:rPr lang="en-US" altLang="zh-CN" sz="1600" dirty="0">
                <a:solidFill>
                  <a:srgbClr val="FF3300"/>
                </a:solidFill>
                <a:cs typeface="+mn-ea"/>
                <a:sym typeface="+mn-lt"/>
              </a:rPr>
              <a:t>,</a:t>
            </a:r>
            <a:r>
              <a:rPr lang="zh-CN" altLang="zh-CN" sz="1600" dirty="0">
                <a:solidFill>
                  <a:srgbClr val="FF3300"/>
                </a:solidFill>
                <a:cs typeface="+mn-ea"/>
                <a:sym typeface="+mn-lt"/>
              </a:rPr>
              <a:t>我们有哪些权利</a:t>
            </a:r>
            <a:r>
              <a:rPr lang="en-US" altLang="zh-CN" sz="1600" dirty="0">
                <a:solidFill>
                  <a:srgbClr val="FF3300"/>
                </a:solidFill>
                <a:cs typeface="+mn-ea"/>
                <a:sym typeface="+mn-lt"/>
              </a:rPr>
              <a:t>?</a:t>
            </a:r>
            <a:br>
              <a:rPr lang="en-US" altLang="zh-CN" sz="1600" dirty="0">
                <a:solidFill>
                  <a:srgbClr val="FF3300"/>
                </a:solidFill>
                <a:cs typeface="+mn-ea"/>
                <a:sym typeface="+mn-lt"/>
              </a:rPr>
            </a:br>
            <a:endParaRPr lang="zh-CN" altLang="en-US" sz="1600" dirty="0">
              <a:solidFill>
                <a:srgbClr val="FF3300"/>
              </a:solidFill>
              <a:cs typeface="+mn-ea"/>
              <a:sym typeface="+mn-lt"/>
            </a:endParaRPr>
          </a:p>
        </p:txBody>
      </p:sp>
      <p:sp>
        <p:nvSpPr>
          <p:cNvPr id="9" name="圆角矩形 12"/>
          <p:cNvSpPr/>
          <p:nvPr/>
        </p:nvSpPr>
        <p:spPr>
          <a:xfrm>
            <a:off x="624385" y="1820023"/>
            <a:ext cx="3766778" cy="2839959"/>
          </a:xfrm>
          <a:prstGeom prst="roundRect">
            <a:avLst>
              <a:gd name="adj" fmla="val 8056"/>
            </a:avLst>
          </a:prstGeom>
          <a:noFill/>
          <a:ln>
            <a:solidFill>
              <a:srgbClr val="97C37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0" name="圆角矩形 18"/>
          <p:cNvSpPr/>
          <p:nvPr/>
        </p:nvSpPr>
        <p:spPr>
          <a:xfrm>
            <a:off x="4812029" y="1857920"/>
            <a:ext cx="3766778" cy="1217886"/>
          </a:xfrm>
          <a:prstGeom prst="roundRect">
            <a:avLst/>
          </a:prstGeom>
          <a:noFill/>
          <a:ln>
            <a:solidFill>
              <a:srgbClr val="97C37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4" name="图片 3" descr="图片包含 屏幕截图, 监视器&#10;&#10;已生成高可信度的说明"/>
          <p:cNvPicPr>
            <a:picLocks noChangeAspect="1"/>
          </p:cNvPicPr>
          <p:nvPr/>
        </p:nvPicPr>
        <p:blipFill>
          <a:blip r:embed="rId1" cstate="screen"/>
          <a:stretch>
            <a:fillRect/>
          </a:stretch>
        </p:blipFill>
        <p:spPr>
          <a:xfrm>
            <a:off x="6921070" y="3309466"/>
            <a:ext cx="1444061" cy="144406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6" presetClass="entr" presetSubtype="2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2"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txBox="1"/>
          <p:nvPr/>
        </p:nvSpPr>
        <p:spPr>
          <a:xfrm>
            <a:off x="1284327" y="1300738"/>
            <a:ext cx="6575345" cy="2052638"/>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2700" kern="1200" cap="all" baseline="0">
                <a:solidFill>
                  <a:schemeClr val="tx1"/>
                </a:solidFill>
                <a:effectLst/>
                <a:latin typeface="+mj-lt"/>
                <a:ea typeface="+mj-ea"/>
                <a:cs typeface="+mj-cs"/>
              </a:defRPr>
            </a:lvl1pPr>
          </a:lstStyle>
          <a:p>
            <a:r>
              <a:rPr lang="zh-CN" altLang="en-US" sz="3600" b="1" dirty="0">
                <a:solidFill>
                  <a:srgbClr val="2C7337"/>
                </a:solidFill>
                <a:latin typeface="+mn-lt"/>
                <a:ea typeface="+mn-ea"/>
                <a:cs typeface="+mn-ea"/>
                <a:sym typeface="+mn-lt"/>
              </a:rPr>
              <a:t>安全攻略及典型案例</a:t>
            </a:r>
            <a:endParaRPr lang="zh-CN" altLang="en-US" sz="3600" b="1" dirty="0">
              <a:solidFill>
                <a:srgbClr val="2C7337"/>
              </a:solidFill>
              <a:latin typeface="+mn-lt"/>
              <a:ea typeface="+mn-ea"/>
              <a:cs typeface="+mn-ea"/>
              <a:sym typeface="+mn-lt"/>
            </a:endParaRPr>
          </a:p>
        </p:txBody>
      </p:sp>
      <p:sp>
        <p:nvSpPr>
          <p:cNvPr id="10" name="标题 1"/>
          <p:cNvSpPr txBox="1"/>
          <p:nvPr/>
        </p:nvSpPr>
        <p:spPr>
          <a:xfrm>
            <a:off x="1284327" y="1131590"/>
            <a:ext cx="6575345" cy="843995"/>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defTabSz="685800"/>
            <a:r>
              <a:rPr lang="zh-CN" altLang="en-US" sz="3000" dirty="0">
                <a:solidFill>
                  <a:prstClr val="black">
                    <a:lumMod val="75000"/>
                    <a:lumOff val="25000"/>
                  </a:prstClr>
                </a:solidFill>
                <a:latin typeface="+mn-lt"/>
                <a:ea typeface="+mn-ea"/>
                <a:cs typeface="+mn-ea"/>
                <a:sym typeface="+mn-lt"/>
              </a:rPr>
              <a:t>第三部分</a:t>
            </a:r>
            <a:endParaRPr lang="zh-CN" altLang="en-US" sz="3000" dirty="0">
              <a:solidFill>
                <a:prstClr val="black">
                  <a:lumMod val="75000"/>
                  <a:lumOff val="25000"/>
                </a:prst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3397885" y="339725"/>
            <a:ext cx="2954655" cy="461645"/>
          </a:xfrm>
          <a:prstGeom prst="rect">
            <a:avLst/>
          </a:prstGeom>
          <a:noFill/>
        </p:spPr>
        <p:txBody>
          <a:bodyPr wrap="none" rtlCol="0">
            <a:spAutoFit/>
          </a:bodyPr>
          <a:lstStyle/>
          <a:p>
            <a:pPr defTabSz="342900"/>
            <a:r>
              <a:rPr lang="zh-CN" altLang="en-US" sz="2400" dirty="0">
                <a:solidFill>
                  <a:prstClr val="black">
                    <a:lumMod val="75000"/>
                    <a:lumOff val="25000"/>
                  </a:prstClr>
                </a:solidFill>
                <a:cs typeface="+mn-ea"/>
                <a:sym typeface="+mn-lt"/>
              </a:rPr>
              <a:t>安全攻略及典型案例</a:t>
            </a:r>
            <a:endParaRPr lang="zh-CN" altLang="en-US" sz="2400" dirty="0">
              <a:solidFill>
                <a:prstClr val="black">
                  <a:lumMod val="75000"/>
                  <a:lumOff val="25000"/>
                </a:prstClr>
              </a:solidFill>
              <a:cs typeface="+mn-ea"/>
              <a:sym typeface="+mn-lt"/>
            </a:endParaRPr>
          </a:p>
        </p:txBody>
      </p:sp>
      <p:sp>
        <p:nvSpPr>
          <p:cNvPr id="6" name="矩形 5"/>
          <p:cNvSpPr/>
          <p:nvPr/>
        </p:nvSpPr>
        <p:spPr>
          <a:xfrm>
            <a:off x="671956" y="1893671"/>
            <a:ext cx="3499501" cy="1361893"/>
          </a:xfrm>
          <a:prstGeom prst="rect">
            <a:avLst/>
          </a:prstGeom>
        </p:spPr>
        <p:txBody>
          <a:bodyPr wrap="square" lIns="68562" tIns="34281" rIns="68562" bIns="34281">
            <a:spAutoFit/>
          </a:bodyPr>
          <a:lstStyle/>
          <a:p>
            <a:pPr>
              <a:defRPr/>
            </a:pPr>
            <a:r>
              <a:rPr lang="zh-CN" altLang="zh-CN" sz="1400" dirty="0">
                <a:cs typeface="+mn-ea"/>
                <a:sym typeface="+mn-lt"/>
              </a:rPr>
              <a:t>电信诈骗</a:t>
            </a:r>
            <a:r>
              <a:rPr lang="en-US" altLang="zh-CN" sz="1400" dirty="0">
                <a:cs typeface="+mn-ea"/>
                <a:sym typeface="+mn-lt"/>
              </a:rPr>
              <a:t>(</a:t>
            </a:r>
            <a:r>
              <a:rPr lang="zh-CN" altLang="zh-CN" sz="1400" dirty="0">
                <a:cs typeface="+mn-ea"/>
                <a:sym typeface="+mn-lt"/>
              </a:rPr>
              <a:t>又称非接触性诈骗或远程诈骗</a:t>
            </a:r>
            <a:r>
              <a:rPr lang="en-US" altLang="zh-CN" sz="1400" dirty="0">
                <a:cs typeface="+mn-ea"/>
                <a:sym typeface="+mn-lt"/>
              </a:rPr>
              <a:t>)</a:t>
            </a:r>
            <a:r>
              <a:rPr lang="zh-CN" altLang="zh-CN" sz="1400" dirty="0">
                <a:cs typeface="+mn-ea"/>
                <a:sym typeface="+mn-lt"/>
              </a:rPr>
              <a:t>是指不法分子以非法占有为目的</a:t>
            </a:r>
            <a:r>
              <a:rPr lang="en-US" altLang="zh-CN" sz="1400" dirty="0">
                <a:cs typeface="+mn-ea"/>
                <a:sym typeface="+mn-lt"/>
              </a:rPr>
              <a:t>,</a:t>
            </a:r>
            <a:r>
              <a:rPr lang="zh-CN" altLang="zh-CN" sz="1400" dirty="0">
                <a:cs typeface="+mn-ea"/>
                <a:sym typeface="+mn-lt"/>
              </a:rPr>
              <a:t>利用手机短信、电话、网络电话、互联网等方式</a:t>
            </a:r>
            <a:r>
              <a:rPr lang="en-US" altLang="zh-CN" sz="1400" dirty="0">
                <a:cs typeface="+mn-ea"/>
                <a:sym typeface="+mn-lt"/>
              </a:rPr>
              <a:t>,</a:t>
            </a:r>
            <a:r>
              <a:rPr lang="zh-CN" altLang="zh-CN" sz="1400" dirty="0">
                <a:cs typeface="+mn-ea"/>
                <a:sym typeface="+mn-lt"/>
              </a:rPr>
              <a:t>以虚构事实或隐瞒事实真相的方法</a:t>
            </a:r>
            <a:r>
              <a:rPr lang="en-US" altLang="zh-CN" sz="1400" dirty="0">
                <a:cs typeface="+mn-ea"/>
                <a:sym typeface="+mn-lt"/>
              </a:rPr>
              <a:t>,</a:t>
            </a:r>
            <a:r>
              <a:rPr lang="zh-CN" altLang="zh-CN" sz="1400" dirty="0">
                <a:cs typeface="+mn-ea"/>
                <a:sym typeface="+mn-lt"/>
              </a:rPr>
              <a:t>骗取受害者财物的行为。</a:t>
            </a:r>
            <a:br>
              <a:rPr lang="en-US" altLang="zh-CN" sz="1400" dirty="0">
                <a:cs typeface="+mn-ea"/>
                <a:sym typeface="+mn-lt"/>
              </a:rPr>
            </a:br>
            <a:endParaRPr lang="zh-CN" altLang="en-US" sz="1400" dirty="0">
              <a:solidFill>
                <a:schemeClr val="accent1"/>
              </a:solidFill>
              <a:cs typeface="+mn-ea"/>
              <a:sym typeface="+mn-lt"/>
            </a:endParaRPr>
          </a:p>
        </p:txBody>
      </p:sp>
      <p:sp>
        <p:nvSpPr>
          <p:cNvPr id="7" name="矩形 6"/>
          <p:cNvSpPr>
            <a:spLocks noChangeArrowheads="1"/>
          </p:cNvSpPr>
          <p:nvPr/>
        </p:nvSpPr>
        <p:spPr bwMode="auto">
          <a:xfrm>
            <a:off x="840136" y="1348414"/>
            <a:ext cx="2189280" cy="401241"/>
          </a:xfrm>
          <a:prstGeom prst="rect">
            <a:avLst/>
          </a:prstGeom>
          <a:solidFill>
            <a:srgbClr val="2C7337"/>
          </a:solidFill>
          <a:ln>
            <a:noFill/>
          </a:ln>
        </p:spPr>
        <p:txBody>
          <a:bodyPr lIns="68562" tIns="34281" rIns="68562" bIns="34281"/>
          <a:lstStyle/>
          <a:p>
            <a:pPr eaLnBrk="1" hangingPunct="1"/>
            <a:endParaRPr lang="zh-CN" altLang="en-US">
              <a:cs typeface="+mn-ea"/>
              <a:sym typeface="+mn-lt"/>
            </a:endParaRPr>
          </a:p>
        </p:txBody>
      </p:sp>
      <p:sp>
        <p:nvSpPr>
          <p:cNvPr id="8" name="矩形 10"/>
          <p:cNvSpPr>
            <a:spLocks noChangeArrowheads="1"/>
          </p:cNvSpPr>
          <p:nvPr/>
        </p:nvSpPr>
        <p:spPr bwMode="auto">
          <a:xfrm>
            <a:off x="1373232" y="1380323"/>
            <a:ext cx="1800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zh-CN" dirty="0">
                <a:solidFill>
                  <a:schemeClr val="bg1"/>
                </a:solidFill>
                <a:cs typeface="+mn-ea"/>
                <a:sym typeface="+mn-lt"/>
              </a:rPr>
              <a:t>防范电信诈骗</a:t>
            </a:r>
            <a:endParaRPr lang="zh-CN" altLang="en-US" b="1" dirty="0">
              <a:solidFill>
                <a:schemeClr val="bg1"/>
              </a:solidFill>
              <a:cs typeface="+mn-ea"/>
              <a:sym typeface="+mn-lt"/>
            </a:endParaRPr>
          </a:p>
        </p:txBody>
      </p:sp>
      <p:pic>
        <p:nvPicPr>
          <p:cNvPr id="9" name="图片 8"/>
          <p:cNvPicPr>
            <a:picLocks noChangeAspect="1"/>
          </p:cNvPicPr>
          <p:nvPr/>
        </p:nvPicPr>
        <p:blipFill>
          <a:blip r:embed="rId1" cstate="screen"/>
          <a:srcRect/>
          <a:stretch>
            <a:fillRect/>
          </a:stretch>
        </p:blipFill>
        <p:spPr bwMode="auto">
          <a:xfrm>
            <a:off x="643065" y="1117433"/>
            <a:ext cx="658159" cy="63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4"/>
          <p:cNvSpPr txBox="1"/>
          <p:nvPr/>
        </p:nvSpPr>
        <p:spPr>
          <a:xfrm>
            <a:off x="708432" y="3200057"/>
            <a:ext cx="1749750" cy="1384995"/>
          </a:xfrm>
          <a:prstGeom prst="rect">
            <a:avLst/>
          </a:prstGeom>
          <a:noFill/>
        </p:spPr>
        <p:txBody>
          <a:bodyPr wrap="square" rtlCol="0">
            <a:spAutoFit/>
          </a:bodyPr>
          <a:lstStyle/>
          <a:p>
            <a:r>
              <a:rPr lang="zh-CN" altLang="zh-CN" sz="1200" b="1" dirty="0">
                <a:solidFill>
                  <a:srgbClr val="FF3300"/>
                </a:solidFill>
                <a:cs typeface="+mn-ea"/>
                <a:sym typeface="+mn-lt"/>
              </a:rPr>
              <a:t>案例一：欢乐购诈骗</a:t>
            </a:r>
            <a:endParaRPr lang="zh-CN" altLang="zh-CN" sz="1200" b="1" dirty="0">
              <a:solidFill>
                <a:srgbClr val="FF3300"/>
              </a:solidFill>
              <a:cs typeface="+mn-ea"/>
              <a:sym typeface="+mn-lt"/>
            </a:endParaRPr>
          </a:p>
          <a:p>
            <a:r>
              <a:rPr lang="zh-CN" altLang="zh-CN" sz="1200" dirty="0">
                <a:cs typeface="+mn-ea"/>
                <a:sym typeface="+mn-lt"/>
              </a:rPr>
              <a:t>李先生手机收到短信，称其获得</a:t>
            </a:r>
            <a:r>
              <a:rPr lang="en-US" altLang="zh-CN" sz="1200" dirty="0">
                <a:cs typeface="+mn-ea"/>
                <a:sym typeface="+mn-lt"/>
              </a:rPr>
              <a:t>980</a:t>
            </a:r>
            <a:r>
              <a:rPr lang="zh-CN" altLang="zh-CN" sz="1200" dirty="0">
                <a:cs typeface="+mn-ea"/>
                <a:sym typeface="+mn-lt"/>
              </a:rPr>
              <a:t>元抢购</a:t>
            </a:r>
            <a:r>
              <a:rPr lang="en-US" altLang="zh-CN" sz="1200" dirty="0" err="1">
                <a:cs typeface="+mn-ea"/>
                <a:sym typeface="+mn-lt"/>
              </a:rPr>
              <a:t>PhoneX</a:t>
            </a:r>
            <a:r>
              <a:rPr lang="zh-CN" altLang="zh-CN" sz="1200" dirty="0">
                <a:cs typeface="+mn-ea"/>
                <a:sym typeface="+mn-lt"/>
              </a:rPr>
              <a:t>的机会。李先生购机后发现</a:t>
            </a:r>
            <a:r>
              <a:rPr lang="en-US" altLang="zh-CN" sz="1200" dirty="0">
                <a:cs typeface="+mn-ea"/>
                <a:sym typeface="+mn-lt"/>
              </a:rPr>
              <a:t>,</a:t>
            </a:r>
            <a:r>
              <a:rPr lang="zh-CN" altLang="zh-CN" sz="1200" dirty="0">
                <a:cs typeface="+mn-ea"/>
                <a:sym typeface="+mn-lt"/>
              </a:rPr>
              <a:t>新购手机非常不好用，明显是山寨。</a:t>
            </a:r>
            <a:endParaRPr lang="zh-CN" altLang="zh-CN" sz="1200" dirty="0">
              <a:cs typeface="+mn-ea"/>
              <a:sym typeface="+mn-lt"/>
            </a:endParaRPr>
          </a:p>
        </p:txBody>
      </p:sp>
      <p:sp>
        <p:nvSpPr>
          <p:cNvPr id="11" name="TextBox 16"/>
          <p:cNvSpPr txBox="1"/>
          <p:nvPr/>
        </p:nvSpPr>
        <p:spPr>
          <a:xfrm>
            <a:off x="4391862" y="1380323"/>
            <a:ext cx="4052095" cy="1384995"/>
          </a:xfrm>
          <a:prstGeom prst="rect">
            <a:avLst/>
          </a:prstGeom>
          <a:noFill/>
        </p:spPr>
        <p:txBody>
          <a:bodyPr wrap="square" rtlCol="0">
            <a:spAutoFit/>
          </a:bodyPr>
          <a:lstStyle/>
          <a:p>
            <a:r>
              <a:rPr lang="zh-CN" altLang="zh-CN" sz="1200" b="1" dirty="0">
                <a:solidFill>
                  <a:srgbClr val="FF3300"/>
                </a:solidFill>
                <a:cs typeface="+mn-ea"/>
                <a:sym typeface="+mn-lt"/>
              </a:rPr>
              <a:t>案例二：贫困助学诈骗</a:t>
            </a:r>
            <a:br>
              <a:rPr lang="en-US" altLang="zh-CN" sz="1200" dirty="0">
                <a:cs typeface="+mn-ea"/>
                <a:sym typeface="+mn-lt"/>
              </a:rPr>
            </a:br>
            <a:r>
              <a:rPr lang="zh-CN" altLang="zh-CN" sz="1200" dirty="0">
                <a:cs typeface="+mn-ea"/>
                <a:sym typeface="+mn-lt"/>
              </a:rPr>
              <a:t>某大学新生小徐</a:t>
            </a:r>
            <a:r>
              <a:rPr lang="en-US" altLang="zh-CN" sz="1200" dirty="0">
                <a:cs typeface="+mn-ea"/>
                <a:sym typeface="+mn-lt"/>
              </a:rPr>
              <a:t>,</a:t>
            </a:r>
            <a:r>
              <a:rPr lang="zh-CN" altLang="zh-CN" sz="1200" dirty="0">
                <a:cs typeface="+mn-ea"/>
                <a:sym typeface="+mn-lt"/>
              </a:rPr>
              <a:t>先接到自称是教育部门的电话</a:t>
            </a:r>
            <a:r>
              <a:rPr lang="en-US" altLang="zh-CN" sz="1200" dirty="0">
                <a:cs typeface="+mn-ea"/>
                <a:sym typeface="+mn-lt"/>
              </a:rPr>
              <a:t>,</a:t>
            </a:r>
            <a:r>
              <a:rPr lang="zh-CN" altLang="zh-CN" sz="1200" dirty="0">
                <a:cs typeface="+mn-ea"/>
                <a:sym typeface="+mn-lt"/>
              </a:rPr>
              <a:t>让她办理助学金的相关手续。随后又接到另一个电话</a:t>
            </a:r>
            <a:r>
              <a:rPr lang="en-US" altLang="zh-CN" sz="1200" dirty="0">
                <a:cs typeface="+mn-ea"/>
                <a:sym typeface="+mn-lt"/>
              </a:rPr>
              <a:t>,</a:t>
            </a:r>
            <a:r>
              <a:rPr lang="zh-CN" altLang="zh-CN" sz="1200" dirty="0">
                <a:cs typeface="+mn-ea"/>
                <a:sym typeface="+mn-lt"/>
              </a:rPr>
              <a:t>称有一笔</a:t>
            </a:r>
            <a:r>
              <a:rPr lang="en-US" altLang="zh-CN" sz="1200" dirty="0">
                <a:cs typeface="+mn-ea"/>
                <a:sym typeface="+mn-lt"/>
              </a:rPr>
              <a:t>2600</a:t>
            </a:r>
            <a:r>
              <a:rPr lang="zh-CN" altLang="zh-CN" sz="1200" dirty="0">
                <a:cs typeface="+mn-ea"/>
                <a:sym typeface="+mn-lt"/>
              </a:rPr>
              <a:t>元的助学金需尽快领取</a:t>
            </a:r>
            <a:r>
              <a:rPr lang="en-US" altLang="zh-CN" sz="1200" dirty="0">
                <a:cs typeface="+mn-ea"/>
                <a:sym typeface="+mn-lt"/>
              </a:rPr>
              <a:t>,</a:t>
            </a:r>
            <a:r>
              <a:rPr lang="zh-CN" altLang="zh-CN" sz="1200" dirty="0">
                <a:cs typeface="+mn-ea"/>
                <a:sym typeface="+mn-lt"/>
              </a:rPr>
              <a:t>并要求她将</a:t>
            </a:r>
            <a:r>
              <a:rPr lang="en-US" altLang="zh-CN" sz="1200" dirty="0">
                <a:cs typeface="+mn-ea"/>
                <a:sym typeface="+mn-lt"/>
              </a:rPr>
              <a:t>9900</a:t>
            </a:r>
            <a:r>
              <a:rPr lang="zh-CN" altLang="zh-CN" sz="1200" dirty="0">
                <a:cs typeface="+mn-ea"/>
                <a:sym typeface="+mn-lt"/>
              </a:rPr>
              <a:t>元学费汇入个指定账号</a:t>
            </a:r>
            <a:r>
              <a:rPr lang="en-US" altLang="zh-CN" sz="1200" dirty="0">
                <a:cs typeface="+mn-ea"/>
                <a:sym typeface="+mn-lt"/>
              </a:rPr>
              <a:t>,</a:t>
            </a:r>
            <a:r>
              <a:rPr lang="zh-CN" altLang="zh-CN" sz="1200" dirty="0">
                <a:cs typeface="+mn-ea"/>
                <a:sym typeface="+mn-lt"/>
              </a:rPr>
              <a:t>半小时后会返还学费并发放助学金。小徐完成操作后发现对方电话关机</a:t>
            </a:r>
            <a:r>
              <a:rPr lang="en-US" altLang="zh-CN" sz="1200" dirty="0">
                <a:cs typeface="+mn-ea"/>
                <a:sym typeface="+mn-lt"/>
              </a:rPr>
              <a:t>,</a:t>
            </a:r>
            <a:r>
              <a:rPr lang="zh-CN" altLang="zh-CN" sz="1200" dirty="0">
                <a:cs typeface="+mn-ea"/>
                <a:sym typeface="+mn-lt"/>
              </a:rPr>
              <a:t>才明白上当受骗了。万分难过的她当天晚上突然晕厥</a:t>
            </a:r>
            <a:r>
              <a:rPr lang="en-US" altLang="zh-CN" sz="1200" dirty="0">
                <a:cs typeface="+mn-ea"/>
                <a:sym typeface="+mn-lt"/>
              </a:rPr>
              <a:t>,</a:t>
            </a:r>
            <a:r>
              <a:rPr lang="zh-CN" altLang="zh-CN" sz="1200" dirty="0">
                <a:cs typeface="+mn-ea"/>
                <a:sym typeface="+mn-lt"/>
              </a:rPr>
              <a:t>最终经医院抢救无效去世。</a:t>
            </a:r>
            <a:endParaRPr lang="zh-CN" altLang="zh-CN" sz="1200" dirty="0">
              <a:cs typeface="+mn-ea"/>
              <a:sym typeface="+mn-lt"/>
            </a:endParaRPr>
          </a:p>
        </p:txBody>
      </p:sp>
      <p:pic>
        <p:nvPicPr>
          <p:cNvPr id="12" name="图片 11"/>
          <p:cNvPicPr>
            <a:picLocks noChangeAspect="1"/>
          </p:cNvPicPr>
          <p:nvPr/>
        </p:nvPicPr>
        <p:blipFill>
          <a:blip r:embed="rId2" cstate="screen"/>
          <a:stretch>
            <a:fillRect/>
          </a:stretch>
        </p:blipFill>
        <p:spPr>
          <a:xfrm>
            <a:off x="2623756" y="3627940"/>
            <a:ext cx="1400484" cy="796253"/>
          </a:xfrm>
          <a:prstGeom prst="rect">
            <a:avLst/>
          </a:prstGeom>
        </p:spPr>
      </p:pic>
      <p:pic>
        <p:nvPicPr>
          <p:cNvPr id="13" name="图片 12"/>
          <p:cNvPicPr>
            <a:picLocks noChangeAspect="1"/>
          </p:cNvPicPr>
          <p:nvPr/>
        </p:nvPicPr>
        <p:blipFill>
          <a:blip r:embed="rId3" cstate="screen"/>
          <a:stretch>
            <a:fillRect/>
          </a:stretch>
        </p:blipFill>
        <p:spPr>
          <a:xfrm>
            <a:off x="5183951" y="2970706"/>
            <a:ext cx="2691476" cy="143250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3397885" y="339725"/>
            <a:ext cx="2954655" cy="461645"/>
          </a:xfrm>
          <a:prstGeom prst="rect">
            <a:avLst/>
          </a:prstGeom>
          <a:noFill/>
        </p:spPr>
        <p:txBody>
          <a:bodyPr wrap="none" rtlCol="0">
            <a:spAutoFit/>
          </a:bodyPr>
          <a:lstStyle/>
          <a:p>
            <a:pPr defTabSz="342900"/>
            <a:r>
              <a:rPr lang="zh-CN" altLang="en-US" sz="2400" dirty="0">
                <a:solidFill>
                  <a:prstClr val="black">
                    <a:lumMod val="75000"/>
                    <a:lumOff val="25000"/>
                  </a:prstClr>
                </a:solidFill>
                <a:cs typeface="+mn-ea"/>
                <a:sym typeface="+mn-lt"/>
              </a:rPr>
              <a:t>安全攻略及典型案例</a:t>
            </a:r>
            <a:endParaRPr lang="zh-CN" altLang="en-US" sz="2400" dirty="0">
              <a:solidFill>
                <a:prstClr val="black">
                  <a:lumMod val="75000"/>
                  <a:lumOff val="25000"/>
                </a:prstClr>
              </a:solidFill>
              <a:cs typeface="+mn-ea"/>
              <a:sym typeface="+mn-lt"/>
            </a:endParaRPr>
          </a:p>
        </p:txBody>
      </p:sp>
      <p:sp>
        <p:nvSpPr>
          <p:cNvPr id="7" name="矩形 6"/>
          <p:cNvSpPr>
            <a:spLocks noChangeArrowheads="1"/>
          </p:cNvSpPr>
          <p:nvPr/>
        </p:nvSpPr>
        <p:spPr bwMode="auto">
          <a:xfrm>
            <a:off x="840136" y="1348414"/>
            <a:ext cx="2189280" cy="401241"/>
          </a:xfrm>
          <a:prstGeom prst="rect">
            <a:avLst/>
          </a:prstGeom>
          <a:solidFill>
            <a:srgbClr val="2C7337"/>
          </a:solidFill>
          <a:ln>
            <a:noFill/>
          </a:ln>
        </p:spPr>
        <p:txBody>
          <a:bodyPr lIns="68562" tIns="34281" rIns="68562" bIns="34281"/>
          <a:lstStyle/>
          <a:p>
            <a:pPr eaLnBrk="1" hangingPunct="1"/>
            <a:endParaRPr lang="zh-CN" altLang="en-US">
              <a:cs typeface="+mn-ea"/>
              <a:sym typeface="+mn-lt"/>
            </a:endParaRPr>
          </a:p>
        </p:txBody>
      </p:sp>
      <p:sp>
        <p:nvSpPr>
          <p:cNvPr id="8" name="矩形 10"/>
          <p:cNvSpPr>
            <a:spLocks noChangeArrowheads="1"/>
          </p:cNvSpPr>
          <p:nvPr/>
        </p:nvSpPr>
        <p:spPr bwMode="auto">
          <a:xfrm>
            <a:off x="1373232" y="1380323"/>
            <a:ext cx="16561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dist"/>
            <a:r>
              <a:rPr lang="zh-CN" altLang="en-US" dirty="0">
                <a:solidFill>
                  <a:schemeClr val="bg1"/>
                </a:solidFill>
                <a:cs typeface="+mn-ea"/>
                <a:sym typeface="+mn-lt"/>
              </a:rPr>
              <a:t>警惕伪基站</a:t>
            </a:r>
            <a:endParaRPr lang="zh-CN" altLang="en-US" dirty="0">
              <a:solidFill>
                <a:schemeClr val="bg1"/>
              </a:solidFill>
              <a:cs typeface="+mn-ea"/>
              <a:sym typeface="+mn-lt"/>
            </a:endParaRPr>
          </a:p>
        </p:txBody>
      </p:sp>
      <p:pic>
        <p:nvPicPr>
          <p:cNvPr id="9" name="图片 8"/>
          <p:cNvPicPr>
            <a:picLocks noChangeAspect="1"/>
          </p:cNvPicPr>
          <p:nvPr/>
        </p:nvPicPr>
        <p:blipFill>
          <a:blip r:embed="rId1" cstate="screen"/>
          <a:srcRect/>
          <a:stretch>
            <a:fillRect/>
          </a:stretch>
        </p:blipFill>
        <p:spPr bwMode="auto">
          <a:xfrm>
            <a:off x="643065" y="1117433"/>
            <a:ext cx="658159" cy="63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643065" y="1805379"/>
            <a:ext cx="5801143" cy="500119"/>
          </a:xfrm>
          <a:prstGeom prst="rect">
            <a:avLst/>
          </a:prstGeom>
        </p:spPr>
        <p:txBody>
          <a:bodyPr wrap="square" lIns="68562" tIns="34281" rIns="68562" bIns="34281">
            <a:spAutoFit/>
          </a:bodyPr>
          <a:lstStyle/>
          <a:p>
            <a:pPr>
              <a:defRPr/>
            </a:pPr>
            <a:r>
              <a:rPr lang="zh-CN" altLang="en-US" sz="1400" dirty="0">
                <a:cs typeface="+mn-ea"/>
                <a:sym typeface="+mn-lt"/>
              </a:rPr>
              <a:t>伪基站是不法分子利用计算机与通讯技术伪装成运营商的假基站。通过冒用他人手机号码强行向用户手机发送诈骗、广告推销等短信息。</a:t>
            </a:r>
            <a:endParaRPr lang="zh-CN" altLang="en-US" sz="1400" dirty="0">
              <a:solidFill>
                <a:schemeClr val="accent1"/>
              </a:solidFill>
              <a:cs typeface="+mn-ea"/>
              <a:sym typeface="+mn-lt"/>
            </a:endParaRPr>
          </a:p>
        </p:txBody>
      </p:sp>
      <p:sp>
        <p:nvSpPr>
          <p:cNvPr id="15" name="TextBox 4"/>
          <p:cNvSpPr txBox="1"/>
          <p:nvPr/>
        </p:nvSpPr>
        <p:spPr>
          <a:xfrm>
            <a:off x="656453" y="2338190"/>
            <a:ext cx="3096344" cy="2123658"/>
          </a:xfrm>
          <a:prstGeom prst="rect">
            <a:avLst/>
          </a:prstGeom>
          <a:noFill/>
        </p:spPr>
        <p:txBody>
          <a:bodyPr wrap="square" rtlCol="0">
            <a:spAutoFit/>
          </a:bodyPr>
          <a:lstStyle/>
          <a:p>
            <a:r>
              <a:rPr lang="zh-CN" altLang="en-US" sz="1200" b="1" dirty="0">
                <a:solidFill>
                  <a:srgbClr val="FF3300"/>
                </a:solidFill>
                <a:cs typeface="+mn-ea"/>
                <a:sym typeface="+mn-lt"/>
              </a:rPr>
              <a:t>案例三：冒充运营商诈骗</a:t>
            </a:r>
            <a:endParaRPr lang="zh-CN" altLang="en-US" sz="1200" b="1" dirty="0">
              <a:solidFill>
                <a:srgbClr val="FF3300"/>
              </a:solidFill>
              <a:cs typeface="+mn-ea"/>
              <a:sym typeface="+mn-lt"/>
            </a:endParaRPr>
          </a:p>
          <a:p>
            <a:r>
              <a:rPr lang="zh-CN" altLang="en-US" sz="1200" dirty="0">
                <a:cs typeface="+mn-ea"/>
                <a:sym typeface="+mn-lt"/>
              </a:rPr>
              <a:t>张先生收到号码“</a:t>
            </a:r>
            <a:r>
              <a:rPr lang="en-US" altLang="zh-CN" sz="1200" dirty="0">
                <a:cs typeface="+mn-ea"/>
                <a:sym typeface="+mn-lt"/>
              </a:rPr>
              <a:t>10000”</a:t>
            </a:r>
            <a:r>
              <a:rPr lang="zh-CN" altLang="en-US" sz="1200" dirty="0">
                <a:cs typeface="+mn-ea"/>
                <a:sym typeface="+mn-lt"/>
              </a:rPr>
              <a:t>发来的一条短信</a:t>
            </a:r>
            <a:r>
              <a:rPr lang="en-US" altLang="zh-CN" sz="1200" dirty="0">
                <a:cs typeface="+mn-ea"/>
                <a:sym typeface="+mn-lt"/>
              </a:rPr>
              <a:t>,</a:t>
            </a:r>
            <a:r>
              <a:rPr lang="zh-CN" altLang="en-US" sz="1200" dirty="0">
                <a:cs typeface="+mn-ea"/>
                <a:sym typeface="+mn-lt"/>
              </a:rPr>
              <a:t>称张先生有大量积分</a:t>
            </a:r>
            <a:r>
              <a:rPr lang="en-US" altLang="zh-CN" sz="1200" dirty="0">
                <a:cs typeface="+mn-ea"/>
                <a:sym typeface="+mn-lt"/>
              </a:rPr>
              <a:t>,</a:t>
            </a:r>
            <a:r>
              <a:rPr lang="zh-CN" altLang="en-US" sz="1200" dirty="0">
                <a:cs typeface="+mn-ea"/>
                <a:sym typeface="+mn-lt"/>
              </a:rPr>
              <a:t>可以兑换一笔金额不小的话费。张先生随后点击了短信中的链接，进入兑换话费的网页</a:t>
            </a:r>
            <a:r>
              <a:rPr lang="en-US" altLang="zh-CN" sz="1200" dirty="0">
                <a:cs typeface="+mn-ea"/>
                <a:sym typeface="+mn-lt"/>
              </a:rPr>
              <a:t>,</a:t>
            </a:r>
            <a:r>
              <a:rPr lang="zh-CN" altLang="en-US" sz="1200" dirty="0">
                <a:cs typeface="+mn-ea"/>
                <a:sym typeface="+mn-lt"/>
              </a:rPr>
              <a:t>并按提示输入了自己的银行卡卡号和支付密码。</a:t>
            </a:r>
            <a:endParaRPr lang="en-US" altLang="zh-CN" sz="1200" dirty="0">
              <a:cs typeface="+mn-ea"/>
              <a:sym typeface="+mn-lt"/>
            </a:endParaRPr>
          </a:p>
          <a:p>
            <a:r>
              <a:rPr lang="zh-CN" altLang="en-US" sz="1200" dirty="0">
                <a:cs typeface="+mn-ea"/>
                <a:sym typeface="+mn-lt"/>
              </a:rPr>
              <a:t>积分张先生等了几天</a:t>
            </a:r>
            <a:r>
              <a:rPr lang="en-US" altLang="zh-CN" sz="1200" dirty="0">
                <a:cs typeface="+mn-ea"/>
                <a:sym typeface="+mn-lt"/>
              </a:rPr>
              <a:t>,</a:t>
            </a:r>
            <a:r>
              <a:rPr lang="zh-CN" altLang="en-US" sz="1200" dirty="0">
                <a:cs typeface="+mn-ea"/>
                <a:sym typeface="+mn-lt"/>
              </a:rPr>
              <a:t>说好的</a:t>
            </a:r>
            <a:endParaRPr lang="en-US" altLang="zh-CN" sz="1200" dirty="0">
              <a:cs typeface="+mn-ea"/>
              <a:sym typeface="+mn-lt"/>
            </a:endParaRPr>
          </a:p>
          <a:p>
            <a:r>
              <a:rPr lang="zh-CN" altLang="en-US" sz="1200" dirty="0">
                <a:cs typeface="+mn-ea"/>
                <a:sym typeface="+mn-lt"/>
              </a:rPr>
              <a:t>话费却迟迟没有到兑换账</a:t>
            </a:r>
            <a:r>
              <a:rPr lang="en-US" altLang="zh-CN" sz="1200" dirty="0">
                <a:cs typeface="+mn-ea"/>
                <a:sym typeface="+mn-lt"/>
              </a:rPr>
              <a:t>,</a:t>
            </a:r>
            <a:endParaRPr lang="en-US" altLang="zh-CN" sz="1200" dirty="0">
              <a:cs typeface="+mn-ea"/>
              <a:sym typeface="+mn-lt"/>
            </a:endParaRPr>
          </a:p>
          <a:p>
            <a:r>
              <a:rPr lang="zh-CN" altLang="en-US" sz="1200" dirty="0">
                <a:cs typeface="+mn-ea"/>
                <a:sym typeface="+mn-lt"/>
              </a:rPr>
              <a:t>反而发现自己的银行卡被</a:t>
            </a:r>
            <a:endParaRPr lang="en-US" altLang="zh-CN" sz="1200" dirty="0">
              <a:cs typeface="+mn-ea"/>
              <a:sym typeface="+mn-lt"/>
            </a:endParaRPr>
          </a:p>
          <a:p>
            <a:r>
              <a:rPr lang="zh-CN" altLang="en-US" sz="1200" dirty="0">
                <a:cs typeface="+mn-ea"/>
                <a:sym typeface="+mn-lt"/>
              </a:rPr>
              <a:t>转走两万余元。经查张先生</a:t>
            </a:r>
            <a:endParaRPr lang="en-US" altLang="zh-CN" sz="1200" dirty="0">
              <a:cs typeface="+mn-ea"/>
              <a:sym typeface="+mn-lt"/>
            </a:endParaRPr>
          </a:p>
          <a:p>
            <a:r>
              <a:rPr lang="zh-CN" altLang="en-US" sz="1200" dirty="0">
                <a:cs typeface="+mn-ea"/>
                <a:sym typeface="+mn-lt"/>
              </a:rPr>
              <a:t>是中了伪基站的诈骗圈套。</a:t>
            </a:r>
            <a:endParaRPr lang="zh-CN" altLang="en-US" sz="1200" dirty="0">
              <a:cs typeface="+mn-ea"/>
              <a:sym typeface="+mn-lt"/>
            </a:endParaRPr>
          </a:p>
        </p:txBody>
      </p:sp>
      <p:sp>
        <p:nvSpPr>
          <p:cNvPr id="16" name="TextBox 16"/>
          <p:cNvSpPr txBox="1"/>
          <p:nvPr/>
        </p:nvSpPr>
        <p:spPr>
          <a:xfrm>
            <a:off x="4665116" y="3157154"/>
            <a:ext cx="3822431" cy="1569660"/>
          </a:xfrm>
          <a:prstGeom prst="rect">
            <a:avLst/>
          </a:prstGeom>
          <a:noFill/>
        </p:spPr>
        <p:txBody>
          <a:bodyPr wrap="square" rtlCol="0">
            <a:spAutoFit/>
          </a:bodyPr>
          <a:lstStyle/>
          <a:p>
            <a:r>
              <a:rPr lang="zh-CN" altLang="en-US" sz="1200" b="1" dirty="0">
                <a:solidFill>
                  <a:srgbClr val="FF3300"/>
                </a:solidFill>
                <a:cs typeface="+mn-ea"/>
                <a:sym typeface="+mn-lt"/>
              </a:rPr>
              <a:t>案例四：冒充银行诈骗</a:t>
            </a:r>
            <a:endParaRPr lang="zh-CN" altLang="en-US" sz="1200" b="1" dirty="0">
              <a:solidFill>
                <a:srgbClr val="FF3300"/>
              </a:solidFill>
              <a:cs typeface="+mn-ea"/>
              <a:sym typeface="+mn-lt"/>
            </a:endParaRPr>
          </a:p>
          <a:p>
            <a:r>
              <a:rPr lang="zh-CN" altLang="en-US" sz="1200" dirty="0">
                <a:cs typeface="+mn-ea"/>
                <a:sym typeface="+mn-lt"/>
              </a:rPr>
              <a:t>李女士正在玩手机</a:t>
            </a:r>
            <a:r>
              <a:rPr lang="en-US" altLang="zh-CN" sz="1200" dirty="0">
                <a:cs typeface="+mn-ea"/>
                <a:sym typeface="+mn-lt"/>
              </a:rPr>
              <a:t>,</a:t>
            </a:r>
            <a:r>
              <a:rPr lang="zh-CN" altLang="en-US" sz="1200" dirty="0">
                <a:cs typeface="+mn-ea"/>
                <a:sym typeface="+mn-lt"/>
              </a:rPr>
              <a:t>突然收到一条</a:t>
            </a:r>
            <a:r>
              <a:rPr lang="en-US" altLang="zh-CN" sz="1200" dirty="0" err="1">
                <a:cs typeface="+mn-ea"/>
                <a:sym typeface="+mn-lt"/>
              </a:rPr>
              <a:t>ⅩⅩ</a:t>
            </a:r>
            <a:r>
              <a:rPr lang="zh-CN" altLang="en-US" sz="1200" dirty="0">
                <a:cs typeface="+mn-ea"/>
                <a:sym typeface="+mn-lt"/>
              </a:rPr>
              <a:t>银行发来的银行卡消费积分兑换短信，没有多想就点开了链接</a:t>
            </a:r>
            <a:r>
              <a:rPr lang="en-US" altLang="zh-CN" sz="1200" dirty="0">
                <a:cs typeface="+mn-ea"/>
                <a:sym typeface="+mn-lt"/>
              </a:rPr>
              <a:t>,</a:t>
            </a:r>
            <a:r>
              <a:rPr lang="zh-CN" altLang="en-US" sz="1200" dirty="0">
                <a:cs typeface="+mn-ea"/>
                <a:sym typeface="+mn-lt"/>
              </a:rPr>
              <a:t>并按提示输入了自己的银行卡卡号和身份证号码</a:t>
            </a:r>
            <a:r>
              <a:rPr lang="en-US" altLang="zh-CN" sz="1200" dirty="0">
                <a:cs typeface="+mn-ea"/>
                <a:sym typeface="+mn-lt"/>
              </a:rPr>
              <a:t>,</a:t>
            </a:r>
            <a:r>
              <a:rPr lang="zh-CN" altLang="en-US" sz="1200" dirty="0">
                <a:cs typeface="+mn-ea"/>
                <a:sym typeface="+mn-lt"/>
              </a:rPr>
              <a:t>又输入了</a:t>
            </a:r>
            <a:r>
              <a:rPr lang="en-US" altLang="zh-CN" sz="1200" dirty="0" err="1">
                <a:cs typeface="+mn-ea"/>
                <a:sym typeface="+mn-lt"/>
              </a:rPr>
              <a:t>ⅩX</a:t>
            </a:r>
            <a:r>
              <a:rPr lang="zh-CN" altLang="en-US" sz="1200" dirty="0">
                <a:cs typeface="+mn-ea"/>
                <a:sym typeface="+mn-lt"/>
              </a:rPr>
              <a:t>银行短信发来的验证码</a:t>
            </a:r>
            <a:r>
              <a:rPr lang="en-US" altLang="zh-CN" sz="1200" dirty="0">
                <a:cs typeface="+mn-ea"/>
                <a:sym typeface="+mn-lt"/>
              </a:rPr>
              <a:t>,</a:t>
            </a:r>
            <a:r>
              <a:rPr lang="zh-CN" altLang="en-US" sz="1200" dirty="0">
                <a:cs typeface="+mn-ea"/>
                <a:sym typeface="+mn-lt"/>
              </a:rPr>
              <a:t>没想到短短数十秒后</a:t>
            </a:r>
            <a:r>
              <a:rPr lang="en-US" altLang="zh-CN" sz="1200" dirty="0">
                <a:cs typeface="+mn-ea"/>
                <a:sym typeface="+mn-lt"/>
              </a:rPr>
              <a:t>,</a:t>
            </a:r>
            <a:r>
              <a:rPr lang="zh-CN" altLang="en-US" sz="1200" dirty="0">
                <a:cs typeface="+mn-ea"/>
                <a:sym typeface="+mn-lt"/>
              </a:rPr>
              <a:t>就收到多条共计转款</a:t>
            </a:r>
            <a:r>
              <a:rPr lang="en-US" altLang="zh-CN" sz="1200" dirty="0">
                <a:cs typeface="+mn-ea"/>
                <a:sym typeface="+mn-lt"/>
              </a:rPr>
              <a:t>99998</a:t>
            </a:r>
            <a:r>
              <a:rPr lang="zh-CN" altLang="en-US" sz="1200" dirty="0">
                <a:cs typeface="+mn-ea"/>
                <a:sym typeface="+mn-lt"/>
              </a:rPr>
              <a:t>元的短信</a:t>
            </a:r>
            <a:r>
              <a:rPr lang="en-US" altLang="zh-CN" sz="1200" dirty="0">
                <a:cs typeface="+mn-ea"/>
                <a:sym typeface="+mn-lt"/>
              </a:rPr>
              <a:t>,</a:t>
            </a:r>
            <a:r>
              <a:rPr lang="zh-CN" altLang="en-US" sz="1200" dirty="0">
                <a:cs typeface="+mn-ea"/>
                <a:sym typeface="+mn-lt"/>
              </a:rPr>
              <a:t>李女士这才意识到自己被骗了。</a:t>
            </a:r>
            <a:endParaRPr lang="zh-CN" altLang="en-US" sz="1200" dirty="0">
              <a:cs typeface="+mn-ea"/>
              <a:sym typeface="+mn-lt"/>
            </a:endParaRPr>
          </a:p>
          <a:p>
            <a:endParaRPr lang="zh-CN" altLang="en-US" sz="1200" b="1" dirty="0">
              <a:solidFill>
                <a:srgbClr val="FF3300"/>
              </a:solidFill>
              <a:cs typeface="+mn-ea"/>
              <a:sym typeface="+mn-lt"/>
            </a:endParaRPr>
          </a:p>
        </p:txBody>
      </p:sp>
      <p:pic>
        <p:nvPicPr>
          <p:cNvPr id="17" name="图片 16"/>
          <p:cNvPicPr>
            <a:picLocks noChangeAspect="1"/>
          </p:cNvPicPr>
          <p:nvPr/>
        </p:nvPicPr>
        <p:blipFill>
          <a:blip r:embed="rId2" cstate="screen"/>
          <a:stretch>
            <a:fillRect/>
          </a:stretch>
        </p:blipFill>
        <p:spPr>
          <a:xfrm>
            <a:off x="2747732" y="3208510"/>
            <a:ext cx="1815649" cy="1466948"/>
          </a:xfrm>
          <a:prstGeom prst="rect">
            <a:avLst/>
          </a:prstGeom>
        </p:spPr>
      </p:pic>
      <p:pic>
        <p:nvPicPr>
          <p:cNvPr id="18" name="图片 17"/>
          <p:cNvPicPr>
            <a:picLocks noChangeAspect="1"/>
          </p:cNvPicPr>
          <p:nvPr/>
        </p:nvPicPr>
        <p:blipFill>
          <a:blip r:embed="rId3" cstate="screen"/>
          <a:stretch>
            <a:fillRect/>
          </a:stretch>
        </p:blipFill>
        <p:spPr>
          <a:xfrm>
            <a:off x="6336201" y="1657203"/>
            <a:ext cx="2260873" cy="12965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3397885" y="339725"/>
            <a:ext cx="2954655" cy="461645"/>
          </a:xfrm>
          <a:prstGeom prst="rect">
            <a:avLst/>
          </a:prstGeom>
          <a:noFill/>
        </p:spPr>
        <p:txBody>
          <a:bodyPr wrap="none" rtlCol="0">
            <a:spAutoFit/>
          </a:bodyPr>
          <a:lstStyle/>
          <a:p>
            <a:pPr defTabSz="342900"/>
            <a:r>
              <a:rPr lang="zh-CN" altLang="en-US" sz="2400" dirty="0">
                <a:solidFill>
                  <a:prstClr val="black">
                    <a:lumMod val="75000"/>
                    <a:lumOff val="25000"/>
                  </a:prstClr>
                </a:solidFill>
                <a:cs typeface="+mn-ea"/>
                <a:sym typeface="+mn-lt"/>
              </a:rPr>
              <a:t>安全攻略及典型案例</a:t>
            </a:r>
            <a:endParaRPr lang="zh-CN" altLang="en-US" sz="2400" dirty="0">
              <a:solidFill>
                <a:prstClr val="black">
                  <a:lumMod val="75000"/>
                  <a:lumOff val="25000"/>
                </a:prstClr>
              </a:solidFill>
              <a:cs typeface="+mn-ea"/>
              <a:sym typeface="+mn-lt"/>
            </a:endParaRPr>
          </a:p>
        </p:txBody>
      </p:sp>
      <p:sp>
        <p:nvSpPr>
          <p:cNvPr id="7" name="矩形 6"/>
          <p:cNvSpPr>
            <a:spLocks noChangeArrowheads="1"/>
          </p:cNvSpPr>
          <p:nvPr/>
        </p:nvSpPr>
        <p:spPr bwMode="auto">
          <a:xfrm>
            <a:off x="840136" y="1348414"/>
            <a:ext cx="2189280" cy="401241"/>
          </a:xfrm>
          <a:prstGeom prst="rect">
            <a:avLst/>
          </a:prstGeom>
          <a:solidFill>
            <a:srgbClr val="2C7337"/>
          </a:solidFill>
          <a:ln>
            <a:noFill/>
          </a:ln>
        </p:spPr>
        <p:txBody>
          <a:bodyPr lIns="68562" tIns="34281" rIns="68562" bIns="34281"/>
          <a:lstStyle/>
          <a:p>
            <a:pPr eaLnBrk="1" hangingPunct="1"/>
            <a:endParaRPr lang="zh-CN" altLang="en-US">
              <a:cs typeface="+mn-ea"/>
              <a:sym typeface="+mn-lt"/>
            </a:endParaRPr>
          </a:p>
        </p:txBody>
      </p:sp>
      <p:sp>
        <p:nvSpPr>
          <p:cNvPr id="8" name="矩形 10"/>
          <p:cNvSpPr>
            <a:spLocks noChangeArrowheads="1"/>
          </p:cNvSpPr>
          <p:nvPr/>
        </p:nvSpPr>
        <p:spPr bwMode="auto">
          <a:xfrm>
            <a:off x="1301224" y="1364368"/>
            <a:ext cx="1728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dist"/>
            <a:r>
              <a:rPr lang="zh-CN" altLang="en-US" dirty="0">
                <a:solidFill>
                  <a:schemeClr val="bg1"/>
                </a:solidFill>
                <a:cs typeface="+mn-ea"/>
                <a:sym typeface="+mn-lt"/>
              </a:rPr>
              <a:t>警惕钓鱼</a:t>
            </a:r>
            <a:r>
              <a:rPr lang="en-US" altLang="zh-CN" dirty="0">
                <a:solidFill>
                  <a:schemeClr val="bg1"/>
                </a:solidFill>
                <a:cs typeface="+mn-ea"/>
                <a:sym typeface="+mn-lt"/>
              </a:rPr>
              <a:t>WI-FI</a:t>
            </a:r>
            <a:endParaRPr lang="en-US" altLang="zh-CN" dirty="0">
              <a:solidFill>
                <a:schemeClr val="bg1"/>
              </a:solidFill>
              <a:cs typeface="+mn-ea"/>
              <a:sym typeface="+mn-lt"/>
            </a:endParaRPr>
          </a:p>
        </p:txBody>
      </p:sp>
      <p:pic>
        <p:nvPicPr>
          <p:cNvPr id="9" name="图片 8"/>
          <p:cNvPicPr>
            <a:picLocks noChangeAspect="1"/>
          </p:cNvPicPr>
          <p:nvPr/>
        </p:nvPicPr>
        <p:blipFill>
          <a:blip r:embed="rId1" cstate="screen"/>
          <a:srcRect/>
          <a:stretch>
            <a:fillRect/>
          </a:stretch>
        </p:blipFill>
        <p:spPr bwMode="auto">
          <a:xfrm>
            <a:off x="643065" y="1117433"/>
            <a:ext cx="658159" cy="63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12"/>
          <p:cNvSpPr/>
          <p:nvPr/>
        </p:nvSpPr>
        <p:spPr>
          <a:xfrm>
            <a:off x="661121" y="1779685"/>
            <a:ext cx="7860484" cy="715562"/>
          </a:xfrm>
          <a:prstGeom prst="rect">
            <a:avLst/>
          </a:prstGeom>
        </p:spPr>
        <p:txBody>
          <a:bodyPr wrap="square" lIns="68562" tIns="34281" rIns="68562" bIns="34281">
            <a:spAutoFit/>
          </a:bodyPr>
          <a:lstStyle/>
          <a:p>
            <a:pPr>
              <a:defRPr/>
            </a:pPr>
            <a:r>
              <a:rPr lang="zh-CN" altLang="en-US" sz="1400" dirty="0">
                <a:cs typeface="+mn-ea"/>
                <a:sym typeface="+mn-lt"/>
              </a:rPr>
              <a:t>钓鱼</a:t>
            </a:r>
            <a:r>
              <a:rPr lang="en-US" altLang="zh-CN" sz="1400" dirty="0">
                <a:cs typeface="+mn-ea"/>
                <a:sym typeface="+mn-lt"/>
              </a:rPr>
              <a:t>Wi-Fi</a:t>
            </a:r>
            <a:r>
              <a:rPr lang="zh-CN" altLang="en-US" sz="1400" dirty="0">
                <a:cs typeface="+mn-ea"/>
                <a:sym typeface="+mn-lt"/>
              </a:rPr>
              <a:t>是不法分子部署的与免费</a:t>
            </a:r>
            <a:r>
              <a:rPr lang="en-US" altLang="zh-CN" sz="1400" dirty="0">
                <a:cs typeface="+mn-ea"/>
                <a:sym typeface="+mn-lt"/>
              </a:rPr>
              <a:t>W-F</a:t>
            </a:r>
            <a:r>
              <a:rPr lang="zh-CN" altLang="en-US" sz="1400" dirty="0">
                <a:cs typeface="+mn-ea"/>
                <a:sym typeface="+mn-lt"/>
              </a:rPr>
              <a:t>相似的假</a:t>
            </a:r>
            <a:r>
              <a:rPr lang="en-US" altLang="zh-CN" sz="1400" dirty="0" err="1">
                <a:cs typeface="+mn-ea"/>
                <a:sym typeface="+mn-lt"/>
              </a:rPr>
              <a:t>WiFi</a:t>
            </a:r>
            <a:r>
              <a:rPr lang="zh-CN" altLang="en-US" sz="1400" dirty="0">
                <a:cs typeface="+mn-ea"/>
                <a:sym typeface="+mn-lt"/>
              </a:rPr>
              <a:t>。当受害人连接钓鱼</a:t>
            </a:r>
            <a:r>
              <a:rPr lang="en-US" altLang="zh-CN" sz="1400" dirty="0">
                <a:cs typeface="+mn-ea"/>
                <a:sym typeface="+mn-lt"/>
              </a:rPr>
              <a:t>W-F</a:t>
            </a:r>
            <a:r>
              <a:rPr lang="zh-CN" altLang="en-US" sz="1400" dirty="0">
                <a:cs typeface="+mn-ea"/>
                <a:sym typeface="+mn-lt"/>
              </a:rPr>
              <a:t>后</a:t>
            </a:r>
            <a:r>
              <a:rPr lang="en-US" altLang="zh-CN" sz="1400" dirty="0">
                <a:cs typeface="+mn-ea"/>
                <a:sym typeface="+mn-lt"/>
              </a:rPr>
              <a:t>,</a:t>
            </a:r>
            <a:r>
              <a:rPr lang="zh-CN" altLang="en-US" sz="1400" dirty="0">
                <a:cs typeface="+mn-ea"/>
                <a:sym typeface="+mn-lt"/>
              </a:rPr>
              <a:t>手机会自动下载木马病毒不法分子可据此截取手机中的信息</a:t>
            </a:r>
            <a:r>
              <a:rPr lang="en-US" altLang="zh-CN" sz="1400" dirty="0">
                <a:cs typeface="+mn-ea"/>
                <a:sym typeface="+mn-lt"/>
              </a:rPr>
              <a:t>,</a:t>
            </a:r>
            <a:r>
              <a:rPr lang="zh-CN" altLang="en-US" sz="1400" dirty="0">
                <a:cs typeface="+mn-ea"/>
                <a:sym typeface="+mn-lt"/>
              </a:rPr>
              <a:t>包括银行卡、微信、支付宝、游戏等账号和密码都有可能被记录下来。</a:t>
            </a:r>
            <a:endParaRPr lang="zh-CN" altLang="en-US" sz="1400" dirty="0">
              <a:solidFill>
                <a:schemeClr val="accent1"/>
              </a:solidFill>
              <a:cs typeface="+mn-ea"/>
              <a:sym typeface="+mn-lt"/>
            </a:endParaRPr>
          </a:p>
        </p:txBody>
      </p:sp>
      <p:sp>
        <p:nvSpPr>
          <p:cNvPr id="19" name="TextBox 4"/>
          <p:cNvSpPr txBox="1"/>
          <p:nvPr/>
        </p:nvSpPr>
        <p:spPr>
          <a:xfrm>
            <a:off x="640451" y="2643758"/>
            <a:ext cx="4435605" cy="1015663"/>
          </a:xfrm>
          <a:prstGeom prst="rect">
            <a:avLst/>
          </a:prstGeom>
          <a:noFill/>
        </p:spPr>
        <p:txBody>
          <a:bodyPr wrap="square" rtlCol="0">
            <a:spAutoFit/>
          </a:bodyPr>
          <a:lstStyle/>
          <a:p>
            <a:r>
              <a:rPr lang="zh-CN" altLang="en-US" sz="1200" b="1" dirty="0">
                <a:solidFill>
                  <a:srgbClr val="FF3300"/>
                </a:solidFill>
                <a:cs typeface="+mn-ea"/>
                <a:sym typeface="+mn-lt"/>
              </a:rPr>
              <a:t>案例五：钓鱼</a:t>
            </a:r>
            <a:r>
              <a:rPr lang="en-US" altLang="zh-CN" sz="1200" b="1" dirty="0">
                <a:solidFill>
                  <a:srgbClr val="FF3300"/>
                </a:solidFill>
                <a:cs typeface="+mn-ea"/>
                <a:sym typeface="+mn-lt"/>
              </a:rPr>
              <a:t>Wi-Fi</a:t>
            </a:r>
            <a:r>
              <a:rPr lang="zh-CN" altLang="en-US" sz="1200" b="1" dirty="0">
                <a:solidFill>
                  <a:srgbClr val="FF3300"/>
                </a:solidFill>
                <a:cs typeface="+mn-ea"/>
                <a:sym typeface="+mn-lt"/>
              </a:rPr>
              <a:t>诈骗</a:t>
            </a:r>
            <a:endParaRPr lang="zh-CN" altLang="en-US" sz="1200" b="1" dirty="0">
              <a:solidFill>
                <a:srgbClr val="FF3300"/>
              </a:solidFill>
              <a:cs typeface="+mn-ea"/>
              <a:sym typeface="+mn-lt"/>
            </a:endParaRPr>
          </a:p>
          <a:p>
            <a:r>
              <a:rPr lang="zh-CN" altLang="en-US" sz="1200" dirty="0">
                <a:cs typeface="+mn-ea"/>
                <a:sym typeface="+mn-lt"/>
              </a:rPr>
              <a:t>张女士在一家商场内连接了一个没设密码的</a:t>
            </a:r>
            <a:r>
              <a:rPr lang="en-US" altLang="zh-CN" sz="1200" dirty="0">
                <a:cs typeface="+mn-ea"/>
                <a:sym typeface="+mn-lt"/>
              </a:rPr>
              <a:t>Wi-Fi,</a:t>
            </a:r>
            <a:r>
              <a:rPr lang="zh-CN" altLang="en-US" sz="1200" dirty="0">
                <a:cs typeface="+mn-ea"/>
                <a:sym typeface="+mn-lt"/>
              </a:rPr>
              <a:t>随后在某网购平台上对商场一件衣服进行比价</a:t>
            </a:r>
            <a:r>
              <a:rPr lang="en-US" altLang="zh-CN" sz="1200" dirty="0">
                <a:cs typeface="+mn-ea"/>
                <a:sym typeface="+mn-lt"/>
              </a:rPr>
              <a:t>,</a:t>
            </a:r>
            <a:r>
              <a:rPr lang="zh-CN" altLang="en-US" sz="1200" dirty="0">
                <a:cs typeface="+mn-ea"/>
                <a:sym typeface="+mn-lt"/>
              </a:rPr>
              <a:t>由于价格便宜近一半</a:t>
            </a:r>
            <a:r>
              <a:rPr lang="en-US" altLang="zh-CN" sz="1200" dirty="0">
                <a:cs typeface="+mn-ea"/>
                <a:sym typeface="+mn-lt"/>
              </a:rPr>
              <a:t>,</a:t>
            </a:r>
            <a:r>
              <a:rPr lang="zh-CN" altLang="en-US" sz="1200" dirty="0">
                <a:cs typeface="+mn-ea"/>
                <a:sym typeface="+mn-lt"/>
              </a:rPr>
              <a:t>她毫不犹豫地通过手机支付在该网购平台购买了这件衣服。不久</a:t>
            </a:r>
            <a:r>
              <a:rPr lang="en-US" altLang="zh-CN" sz="1200" dirty="0">
                <a:cs typeface="+mn-ea"/>
                <a:sym typeface="+mn-lt"/>
              </a:rPr>
              <a:t>,</a:t>
            </a:r>
            <a:r>
              <a:rPr lang="zh-CN" altLang="en-US" sz="1200" dirty="0">
                <a:cs typeface="+mn-ea"/>
                <a:sym typeface="+mn-lt"/>
              </a:rPr>
              <a:t>张女士的手机收到短信提示</a:t>
            </a:r>
            <a:r>
              <a:rPr lang="en-US" altLang="zh-CN" sz="1200" dirty="0">
                <a:cs typeface="+mn-ea"/>
                <a:sym typeface="+mn-lt"/>
              </a:rPr>
              <a:t>,</a:t>
            </a:r>
            <a:r>
              <a:rPr lang="zh-CN" altLang="en-US" sz="1200" dirty="0">
                <a:cs typeface="+mn-ea"/>
                <a:sym typeface="+mn-lt"/>
              </a:rPr>
              <a:t>其信用卡被盗刷</a:t>
            </a:r>
            <a:r>
              <a:rPr lang="en-US" altLang="zh-CN" sz="1200" dirty="0">
                <a:cs typeface="+mn-ea"/>
                <a:sym typeface="+mn-lt"/>
              </a:rPr>
              <a:t>4</a:t>
            </a:r>
            <a:r>
              <a:rPr lang="zh-CN" altLang="en-US" sz="1200" dirty="0">
                <a:cs typeface="+mn-ea"/>
                <a:sym typeface="+mn-lt"/>
              </a:rPr>
              <a:t>笔</a:t>
            </a:r>
            <a:r>
              <a:rPr lang="en-US" altLang="zh-CN" sz="1200" dirty="0">
                <a:cs typeface="+mn-ea"/>
                <a:sym typeface="+mn-lt"/>
              </a:rPr>
              <a:t>,</a:t>
            </a:r>
            <a:r>
              <a:rPr lang="zh-CN" altLang="en-US" sz="1200" dirty="0">
                <a:cs typeface="+mn-ea"/>
                <a:sym typeface="+mn-lt"/>
              </a:rPr>
              <a:t>总金额高达</a:t>
            </a:r>
            <a:r>
              <a:rPr lang="en-US" altLang="zh-CN" sz="1200" dirty="0">
                <a:cs typeface="+mn-ea"/>
                <a:sym typeface="+mn-lt"/>
              </a:rPr>
              <a:t>8000</a:t>
            </a:r>
            <a:r>
              <a:rPr lang="zh-CN" altLang="en-US" sz="1200" dirty="0">
                <a:cs typeface="+mn-ea"/>
                <a:sym typeface="+mn-lt"/>
              </a:rPr>
              <a:t>多元。</a:t>
            </a:r>
            <a:endParaRPr lang="zh-CN" altLang="en-US" sz="1200" dirty="0">
              <a:cs typeface="+mn-ea"/>
              <a:sym typeface="+mn-lt"/>
            </a:endParaRPr>
          </a:p>
        </p:txBody>
      </p:sp>
      <p:sp>
        <p:nvSpPr>
          <p:cNvPr id="20" name="TextBox 17"/>
          <p:cNvSpPr txBox="1"/>
          <p:nvPr/>
        </p:nvSpPr>
        <p:spPr>
          <a:xfrm>
            <a:off x="653936" y="3736652"/>
            <a:ext cx="4120330" cy="923330"/>
          </a:xfrm>
          <a:prstGeom prst="rect">
            <a:avLst/>
          </a:prstGeom>
          <a:noFill/>
        </p:spPr>
        <p:txBody>
          <a:bodyPr wrap="square" rtlCol="0">
            <a:spAutoFit/>
          </a:bodyPr>
          <a:lstStyle/>
          <a:p>
            <a:r>
              <a:rPr lang="zh-CN" altLang="zh-CN" sz="900" dirty="0">
                <a:solidFill>
                  <a:srgbClr val="FF3300"/>
                </a:solidFill>
                <a:cs typeface="+mn-ea"/>
                <a:sym typeface="+mn-lt"/>
              </a:rPr>
              <a:t>安全提示：</a:t>
            </a:r>
            <a:br>
              <a:rPr lang="en-US" altLang="zh-CN" sz="900" dirty="0">
                <a:solidFill>
                  <a:srgbClr val="FF3300"/>
                </a:solidFill>
                <a:cs typeface="+mn-ea"/>
                <a:sym typeface="+mn-lt"/>
              </a:rPr>
            </a:br>
            <a:r>
              <a:rPr lang="en-US" altLang="zh-CN" sz="900" dirty="0">
                <a:solidFill>
                  <a:srgbClr val="FF3300"/>
                </a:solidFill>
                <a:cs typeface="+mn-ea"/>
                <a:sym typeface="+mn-lt"/>
              </a:rPr>
              <a:t>●</a:t>
            </a:r>
            <a:r>
              <a:rPr lang="zh-CN" altLang="zh-CN" sz="900" dirty="0">
                <a:solidFill>
                  <a:srgbClr val="FF3300"/>
                </a:solidFill>
                <a:cs typeface="+mn-ea"/>
                <a:sym typeface="+mn-lt"/>
              </a:rPr>
              <a:t>谨慎使用免费</a:t>
            </a:r>
            <a:r>
              <a:rPr lang="en-US" altLang="zh-CN" sz="900" dirty="0">
                <a:solidFill>
                  <a:srgbClr val="FF3300"/>
                </a:solidFill>
                <a:cs typeface="+mn-ea"/>
                <a:sym typeface="+mn-lt"/>
              </a:rPr>
              <a:t>Wi-Fi</a:t>
            </a:r>
            <a:r>
              <a:rPr lang="zh-CN" altLang="zh-CN" sz="900" dirty="0">
                <a:solidFill>
                  <a:srgbClr val="FF3300"/>
                </a:solidFill>
                <a:cs typeface="+mn-ea"/>
                <a:sym typeface="+mn-lt"/>
              </a:rPr>
              <a:t>。</a:t>
            </a:r>
            <a:br>
              <a:rPr lang="en-US" altLang="zh-CN" sz="900" dirty="0">
                <a:solidFill>
                  <a:srgbClr val="FF3300"/>
                </a:solidFill>
                <a:cs typeface="+mn-ea"/>
                <a:sym typeface="+mn-lt"/>
              </a:rPr>
            </a:br>
            <a:r>
              <a:rPr lang="en-US" altLang="zh-CN" sz="900" dirty="0">
                <a:solidFill>
                  <a:srgbClr val="FF3300"/>
                </a:solidFill>
                <a:cs typeface="+mn-ea"/>
                <a:sym typeface="+mn-lt"/>
              </a:rPr>
              <a:t>●</a:t>
            </a:r>
            <a:r>
              <a:rPr lang="zh-CN" altLang="zh-CN" sz="900" dirty="0">
                <a:solidFill>
                  <a:srgbClr val="FF3300"/>
                </a:solidFill>
                <a:cs typeface="+mn-ea"/>
                <a:sym typeface="+mn-lt"/>
              </a:rPr>
              <a:t>拒绝来路不明的</a:t>
            </a:r>
            <a:r>
              <a:rPr lang="en-US" altLang="zh-CN" sz="900" dirty="0">
                <a:solidFill>
                  <a:srgbClr val="FF3300"/>
                </a:solidFill>
                <a:cs typeface="+mn-ea"/>
                <a:sym typeface="+mn-lt"/>
              </a:rPr>
              <a:t>Wi-Fi,</a:t>
            </a:r>
            <a:r>
              <a:rPr lang="zh-CN" altLang="zh-CN" sz="900" dirty="0">
                <a:solidFill>
                  <a:srgbClr val="FF3300"/>
                </a:solidFill>
                <a:cs typeface="+mn-ea"/>
                <a:sym typeface="+mn-lt"/>
              </a:rPr>
              <a:t>尽量选择正规来源的</a:t>
            </a:r>
            <a:r>
              <a:rPr lang="en-US" altLang="zh-CN" sz="900" dirty="0">
                <a:solidFill>
                  <a:srgbClr val="FF3300"/>
                </a:solidFill>
                <a:cs typeface="+mn-ea"/>
                <a:sym typeface="+mn-lt"/>
              </a:rPr>
              <a:t>Wi-Fi</a:t>
            </a:r>
            <a:r>
              <a:rPr lang="zh-CN" altLang="zh-CN" sz="900" dirty="0">
                <a:solidFill>
                  <a:srgbClr val="FF3300"/>
                </a:solidFill>
                <a:cs typeface="+mn-ea"/>
                <a:sym typeface="+mn-lt"/>
              </a:rPr>
              <a:t>。</a:t>
            </a:r>
            <a:br>
              <a:rPr lang="en-US" altLang="zh-CN" sz="900" dirty="0">
                <a:solidFill>
                  <a:srgbClr val="FF3300"/>
                </a:solidFill>
                <a:cs typeface="+mn-ea"/>
                <a:sym typeface="+mn-lt"/>
              </a:rPr>
            </a:br>
            <a:r>
              <a:rPr lang="en-US" altLang="zh-CN" sz="900" dirty="0">
                <a:solidFill>
                  <a:srgbClr val="FF3300"/>
                </a:solidFill>
                <a:cs typeface="+mn-ea"/>
                <a:sym typeface="+mn-lt"/>
              </a:rPr>
              <a:t>●</a:t>
            </a:r>
            <a:r>
              <a:rPr lang="en-US" altLang="zh-CN" sz="900" dirty="0" err="1">
                <a:solidFill>
                  <a:srgbClr val="FF3300"/>
                </a:solidFill>
                <a:cs typeface="+mn-ea"/>
                <a:sym typeface="+mn-lt"/>
              </a:rPr>
              <a:t>Wⅰ</a:t>
            </a:r>
            <a:r>
              <a:rPr lang="en-US" altLang="zh-CN" sz="900" dirty="0">
                <a:solidFill>
                  <a:srgbClr val="FF3300"/>
                </a:solidFill>
                <a:cs typeface="+mn-ea"/>
                <a:sym typeface="+mn-lt"/>
              </a:rPr>
              <a:t>-Fi</a:t>
            </a:r>
            <a:r>
              <a:rPr lang="zh-CN" altLang="zh-CN" sz="900" dirty="0">
                <a:solidFill>
                  <a:srgbClr val="FF3300"/>
                </a:solidFill>
                <a:cs typeface="+mn-ea"/>
                <a:sym typeface="+mn-lt"/>
              </a:rPr>
              <a:t>连接方式建议设置为手动</a:t>
            </a:r>
            <a:r>
              <a:rPr lang="en-US" altLang="zh-CN" sz="900" dirty="0">
                <a:solidFill>
                  <a:srgbClr val="FF3300"/>
                </a:solidFill>
                <a:cs typeface="+mn-ea"/>
                <a:sym typeface="+mn-lt"/>
              </a:rPr>
              <a:t>,</a:t>
            </a:r>
            <a:r>
              <a:rPr lang="zh-CN" altLang="zh-CN" sz="900" dirty="0">
                <a:solidFill>
                  <a:srgbClr val="FF3300"/>
                </a:solidFill>
                <a:cs typeface="+mn-ea"/>
                <a:sym typeface="+mn-lt"/>
              </a:rPr>
              <a:t>或者关闭</a:t>
            </a:r>
            <a:r>
              <a:rPr lang="en-US" altLang="zh-CN" sz="900" dirty="0" err="1">
                <a:solidFill>
                  <a:srgbClr val="FF3300"/>
                </a:solidFill>
                <a:cs typeface="+mn-ea"/>
                <a:sym typeface="+mn-lt"/>
              </a:rPr>
              <a:t>WiFi</a:t>
            </a:r>
            <a:r>
              <a:rPr lang="zh-CN" altLang="zh-CN" sz="900" dirty="0">
                <a:solidFill>
                  <a:srgbClr val="FF3300"/>
                </a:solidFill>
                <a:cs typeface="+mn-ea"/>
                <a:sym typeface="+mn-lt"/>
              </a:rPr>
              <a:t>自动连接功能。</a:t>
            </a:r>
            <a:br>
              <a:rPr lang="en-US" altLang="zh-CN" sz="900" dirty="0">
                <a:solidFill>
                  <a:srgbClr val="FF3300"/>
                </a:solidFill>
                <a:cs typeface="+mn-ea"/>
                <a:sym typeface="+mn-lt"/>
              </a:rPr>
            </a:br>
            <a:r>
              <a:rPr lang="en-US" altLang="zh-CN" sz="900" dirty="0">
                <a:solidFill>
                  <a:srgbClr val="FF3300"/>
                </a:solidFill>
                <a:cs typeface="+mn-ea"/>
                <a:sym typeface="+mn-lt"/>
              </a:rPr>
              <a:t>●</a:t>
            </a:r>
            <a:r>
              <a:rPr lang="zh-CN" altLang="zh-CN" sz="900" dirty="0">
                <a:solidFill>
                  <a:srgbClr val="FF3300"/>
                </a:solidFill>
                <a:cs typeface="+mn-ea"/>
                <a:sym typeface="+mn-lt"/>
              </a:rPr>
              <a:t>不要使用破解</a:t>
            </a:r>
            <a:r>
              <a:rPr lang="en-US" altLang="zh-CN" sz="900" dirty="0" err="1">
                <a:solidFill>
                  <a:srgbClr val="FF3300"/>
                </a:solidFill>
                <a:cs typeface="+mn-ea"/>
                <a:sym typeface="+mn-lt"/>
              </a:rPr>
              <a:t>Wⅰ</a:t>
            </a:r>
            <a:r>
              <a:rPr lang="en-US" altLang="zh-CN" sz="900" dirty="0">
                <a:solidFill>
                  <a:srgbClr val="FF3300"/>
                </a:solidFill>
                <a:cs typeface="+mn-ea"/>
                <a:sym typeface="+mn-lt"/>
              </a:rPr>
              <a:t>-Fi</a:t>
            </a:r>
            <a:r>
              <a:rPr lang="zh-CN" altLang="zh-CN" sz="900" dirty="0">
                <a:solidFill>
                  <a:srgbClr val="FF3300"/>
                </a:solidFill>
                <a:cs typeface="+mn-ea"/>
                <a:sym typeface="+mn-lt"/>
              </a:rPr>
              <a:t>密码的软件</a:t>
            </a:r>
            <a:r>
              <a:rPr lang="en-US" altLang="zh-CN" sz="900" dirty="0">
                <a:solidFill>
                  <a:srgbClr val="FF3300"/>
                </a:solidFill>
                <a:cs typeface="+mn-ea"/>
                <a:sym typeface="+mn-lt"/>
              </a:rPr>
              <a:t>,</a:t>
            </a:r>
            <a:r>
              <a:rPr lang="zh-CN" altLang="zh-CN" sz="900" dirty="0">
                <a:solidFill>
                  <a:srgbClr val="FF3300"/>
                </a:solidFill>
                <a:cs typeface="+mn-ea"/>
                <a:sym typeface="+mn-lt"/>
              </a:rPr>
              <a:t>谨防被此类软件盗取隐私。</a:t>
            </a:r>
            <a:br>
              <a:rPr lang="en-US" altLang="zh-CN" sz="900" dirty="0">
                <a:solidFill>
                  <a:srgbClr val="FF3300"/>
                </a:solidFill>
                <a:cs typeface="+mn-ea"/>
                <a:sym typeface="+mn-lt"/>
              </a:rPr>
            </a:br>
            <a:r>
              <a:rPr lang="en-US" altLang="zh-CN" sz="900" dirty="0">
                <a:solidFill>
                  <a:srgbClr val="FF3300"/>
                </a:solidFill>
                <a:cs typeface="+mn-ea"/>
                <a:sym typeface="+mn-lt"/>
              </a:rPr>
              <a:t>●</a:t>
            </a:r>
            <a:r>
              <a:rPr lang="zh-CN" altLang="zh-CN" sz="900" dirty="0">
                <a:solidFill>
                  <a:srgbClr val="FF3300"/>
                </a:solidFill>
                <a:cs typeface="+mn-ea"/>
                <a:sym typeface="+mn-lt"/>
              </a:rPr>
              <a:t>使用公共场所的</a:t>
            </a:r>
            <a:r>
              <a:rPr lang="en-US" altLang="zh-CN" sz="900" dirty="0">
                <a:solidFill>
                  <a:srgbClr val="FF3300"/>
                </a:solidFill>
                <a:cs typeface="+mn-ea"/>
                <a:sym typeface="+mn-lt"/>
              </a:rPr>
              <a:t>Wi-F</a:t>
            </a:r>
            <a:r>
              <a:rPr lang="zh-CN" altLang="zh-CN" sz="900" dirty="0">
                <a:solidFill>
                  <a:srgbClr val="FF3300"/>
                </a:solidFill>
                <a:cs typeface="+mn-ea"/>
                <a:sym typeface="+mn-lt"/>
              </a:rPr>
              <a:t>不要输入账号、密码或个人敏感信息。</a:t>
            </a:r>
            <a:endParaRPr lang="zh-CN" altLang="zh-CN" sz="900" dirty="0">
              <a:solidFill>
                <a:srgbClr val="FF3300"/>
              </a:solidFill>
              <a:cs typeface="+mn-ea"/>
              <a:sym typeface="+mn-lt"/>
            </a:endParaRPr>
          </a:p>
        </p:txBody>
      </p:sp>
      <p:pic>
        <p:nvPicPr>
          <p:cNvPr id="21" name="图片 20"/>
          <p:cNvPicPr>
            <a:picLocks noChangeAspect="1"/>
          </p:cNvPicPr>
          <p:nvPr/>
        </p:nvPicPr>
        <p:blipFill>
          <a:blip r:embed="rId2" cstate="screen"/>
          <a:stretch>
            <a:fillRect/>
          </a:stretch>
        </p:blipFill>
        <p:spPr>
          <a:xfrm>
            <a:off x="5652120" y="2338718"/>
            <a:ext cx="2180299" cy="235572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14" presetClass="entr" presetSubtype="10"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randombar(horizontal)">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3"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3397885" y="339725"/>
            <a:ext cx="2954655" cy="461645"/>
          </a:xfrm>
          <a:prstGeom prst="rect">
            <a:avLst/>
          </a:prstGeom>
          <a:noFill/>
        </p:spPr>
        <p:txBody>
          <a:bodyPr wrap="none" rtlCol="0">
            <a:spAutoFit/>
          </a:bodyPr>
          <a:lstStyle/>
          <a:p>
            <a:pPr defTabSz="342900"/>
            <a:r>
              <a:rPr lang="zh-CN" altLang="en-US" sz="2400" dirty="0">
                <a:solidFill>
                  <a:prstClr val="black">
                    <a:lumMod val="75000"/>
                    <a:lumOff val="25000"/>
                  </a:prstClr>
                </a:solidFill>
                <a:cs typeface="+mn-ea"/>
                <a:sym typeface="+mn-lt"/>
              </a:rPr>
              <a:t>安全攻略及典型案例</a:t>
            </a:r>
            <a:endParaRPr lang="zh-CN" altLang="en-US" sz="2400" dirty="0">
              <a:solidFill>
                <a:prstClr val="black">
                  <a:lumMod val="75000"/>
                  <a:lumOff val="25000"/>
                </a:prstClr>
              </a:solidFill>
              <a:cs typeface="+mn-ea"/>
              <a:sym typeface="+mn-lt"/>
            </a:endParaRPr>
          </a:p>
        </p:txBody>
      </p:sp>
      <p:sp>
        <p:nvSpPr>
          <p:cNvPr id="7" name="矩形 6"/>
          <p:cNvSpPr>
            <a:spLocks noChangeArrowheads="1"/>
          </p:cNvSpPr>
          <p:nvPr/>
        </p:nvSpPr>
        <p:spPr bwMode="auto">
          <a:xfrm>
            <a:off x="840136" y="1348414"/>
            <a:ext cx="2189280" cy="401241"/>
          </a:xfrm>
          <a:prstGeom prst="rect">
            <a:avLst/>
          </a:prstGeom>
          <a:solidFill>
            <a:srgbClr val="2C7337"/>
          </a:solidFill>
          <a:ln>
            <a:noFill/>
          </a:ln>
        </p:spPr>
        <p:txBody>
          <a:bodyPr lIns="68562" tIns="34281" rIns="68562" bIns="34281"/>
          <a:lstStyle/>
          <a:p>
            <a:pPr eaLnBrk="1" hangingPunct="1"/>
            <a:endParaRPr lang="zh-CN" altLang="en-US">
              <a:cs typeface="+mn-ea"/>
              <a:sym typeface="+mn-lt"/>
            </a:endParaRPr>
          </a:p>
        </p:txBody>
      </p:sp>
      <p:sp>
        <p:nvSpPr>
          <p:cNvPr id="8" name="矩形 10"/>
          <p:cNvSpPr>
            <a:spLocks noChangeArrowheads="1"/>
          </p:cNvSpPr>
          <p:nvPr/>
        </p:nvSpPr>
        <p:spPr bwMode="auto">
          <a:xfrm>
            <a:off x="1301224" y="1364368"/>
            <a:ext cx="17281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dist"/>
            <a:r>
              <a:rPr lang="zh-CN" altLang="en-US" sz="1600" dirty="0">
                <a:solidFill>
                  <a:schemeClr val="bg1"/>
                </a:solidFill>
                <a:cs typeface="+mn-ea"/>
                <a:sym typeface="+mn-lt"/>
              </a:rPr>
              <a:t>防范二维码诈骗</a:t>
            </a:r>
            <a:endParaRPr lang="zh-CN" altLang="en-US" sz="1600" dirty="0">
              <a:solidFill>
                <a:schemeClr val="bg1"/>
              </a:solidFill>
              <a:cs typeface="+mn-ea"/>
              <a:sym typeface="+mn-lt"/>
            </a:endParaRPr>
          </a:p>
        </p:txBody>
      </p:sp>
      <p:pic>
        <p:nvPicPr>
          <p:cNvPr id="9" name="图片 8"/>
          <p:cNvPicPr>
            <a:picLocks noChangeAspect="1"/>
          </p:cNvPicPr>
          <p:nvPr/>
        </p:nvPicPr>
        <p:blipFill>
          <a:blip r:embed="rId1" cstate="screen"/>
          <a:srcRect/>
          <a:stretch>
            <a:fillRect/>
          </a:stretch>
        </p:blipFill>
        <p:spPr bwMode="auto">
          <a:xfrm>
            <a:off x="643065" y="1117433"/>
            <a:ext cx="658159" cy="63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770762" y="1816894"/>
            <a:ext cx="7491141" cy="500119"/>
          </a:xfrm>
          <a:prstGeom prst="rect">
            <a:avLst/>
          </a:prstGeom>
        </p:spPr>
        <p:txBody>
          <a:bodyPr wrap="square" lIns="68562" tIns="34281" rIns="68562" bIns="34281">
            <a:spAutoFit/>
          </a:bodyPr>
          <a:lstStyle/>
          <a:p>
            <a:pPr>
              <a:defRPr/>
            </a:pPr>
            <a:r>
              <a:rPr lang="zh-CN" altLang="en-US" sz="1400" dirty="0">
                <a:cs typeface="+mn-ea"/>
                <a:sym typeface="+mn-lt"/>
              </a:rPr>
              <a:t>二维码诈骗是不法分子通过替换商户的收款码、共享单车二维码、罚单二维码等方式更改收款账户</a:t>
            </a:r>
            <a:r>
              <a:rPr lang="en-US" altLang="zh-CN" sz="1400" dirty="0">
                <a:cs typeface="+mn-ea"/>
                <a:sym typeface="+mn-lt"/>
              </a:rPr>
              <a:t>,</a:t>
            </a:r>
            <a:r>
              <a:rPr lang="zh-CN" altLang="en-US" sz="1400" dirty="0">
                <a:cs typeface="+mn-ea"/>
                <a:sym typeface="+mn-lt"/>
              </a:rPr>
              <a:t>或发布隐藏有木马病毒的二维码</a:t>
            </a:r>
            <a:r>
              <a:rPr lang="en-US" altLang="zh-CN" sz="1400" dirty="0">
                <a:cs typeface="+mn-ea"/>
                <a:sym typeface="+mn-lt"/>
              </a:rPr>
              <a:t>,</a:t>
            </a:r>
            <a:r>
              <a:rPr lang="zh-CN" altLang="en-US" sz="1400" dirty="0">
                <a:cs typeface="+mn-ea"/>
                <a:sym typeface="+mn-lt"/>
              </a:rPr>
              <a:t>一旦受害人扫码支付</a:t>
            </a:r>
            <a:r>
              <a:rPr lang="en-US" altLang="zh-CN" sz="1400" dirty="0">
                <a:cs typeface="+mn-ea"/>
                <a:sym typeface="+mn-lt"/>
              </a:rPr>
              <a:t>,</a:t>
            </a:r>
            <a:r>
              <a:rPr lang="zh-CN" altLang="en-US" sz="1400" dirty="0">
                <a:cs typeface="+mn-ea"/>
                <a:sym typeface="+mn-lt"/>
              </a:rPr>
              <a:t>便可轻松获取受害人的钱财。</a:t>
            </a:r>
            <a:endParaRPr lang="zh-CN" altLang="en-US" sz="1400" dirty="0">
              <a:solidFill>
                <a:schemeClr val="accent1"/>
              </a:solidFill>
              <a:cs typeface="+mn-ea"/>
              <a:sym typeface="+mn-lt"/>
            </a:endParaRPr>
          </a:p>
        </p:txBody>
      </p:sp>
      <p:sp>
        <p:nvSpPr>
          <p:cNvPr id="11" name="TextBox 4"/>
          <p:cNvSpPr txBox="1"/>
          <p:nvPr/>
        </p:nvSpPr>
        <p:spPr>
          <a:xfrm>
            <a:off x="735930" y="2283718"/>
            <a:ext cx="4988198" cy="1015663"/>
          </a:xfrm>
          <a:prstGeom prst="rect">
            <a:avLst/>
          </a:prstGeom>
          <a:noFill/>
        </p:spPr>
        <p:txBody>
          <a:bodyPr wrap="square" rtlCol="0">
            <a:spAutoFit/>
          </a:bodyPr>
          <a:lstStyle/>
          <a:p>
            <a:r>
              <a:rPr lang="zh-CN" altLang="en-US" sz="1200" b="1" dirty="0">
                <a:solidFill>
                  <a:srgbClr val="FF3300"/>
                </a:solidFill>
                <a:cs typeface="+mn-ea"/>
                <a:sym typeface="+mn-lt"/>
              </a:rPr>
              <a:t>案例六：木马病毒二维码诈骗</a:t>
            </a:r>
            <a:endParaRPr lang="zh-CN" altLang="en-US" sz="1200" b="1" dirty="0">
              <a:solidFill>
                <a:srgbClr val="FF3300"/>
              </a:solidFill>
              <a:cs typeface="+mn-ea"/>
              <a:sym typeface="+mn-lt"/>
            </a:endParaRPr>
          </a:p>
          <a:p>
            <a:r>
              <a:rPr lang="zh-CN" altLang="en-US" sz="1200" dirty="0">
                <a:cs typeface="+mn-ea"/>
                <a:sym typeface="+mn-lt"/>
              </a:rPr>
              <a:t>倪女士经营一家网店。前不久</a:t>
            </a:r>
            <a:r>
              <a:rPr lang="en-US" altLang="zh-CN" sz="1200" dirty="0">
                <a:cs typeface="+mn-ea"/>
                <a:sym typeface="+mn-lt"/>
              </a:rPr>
              <a:t>,</a:t>
            </a:r>
            <a:r>
              <a:rPr lang="zh-CN" altLang="en-US" sz="1200" dirty="0">
                <a:cs typeface="+mn-ea"/>
                <a:sym typeface="+mn-lt"/>
              </a:rPr>
              <a:t>一位买家在准备支付时</a:t>
            </a:r>
            <a:r>
              <a:rPr lang="en-US" altLang="zh-CN" sz="1200" dirty="0">
                <a:cs typeface="+mn-ea"/>
                <a:sym typeface="+mn-lt"/>
              </a:rPr>
              <a:t>,</a:t>
            </a:r>
            <a:r>
              <a:rPr lang="zh-CN" altLang="en-US" sz="1200" dirty="0">
                <a:cs typeface="+mn-ea"/>
                <a:sym typeface="+mn-lt"/>
              </a:rPr>
              <a:t>木希望倪女士通过扫描二维码方式进行结算。倪女士为得到对方“好评”</a:t>
            </a:r>
            <a:r>
              <a:rPr lang="en-US" altLang="zh-CN" sz="1200" dirty="0">
                <a:cs typeface="+mn-ea"/>
                <a:sym typeface="+mn-lt"/>
              </a:rPr>
              <a:t>,</a:t>
            </a:r>
            <a:r>
              <a:rPr lang="zh-CN" altLang="en-US" sz="1200" dirty="0">
                <a:cs typeface="+mn-ea"/>
                <a:sym typeface="+mn-lt"/>
              </a:rPr>
              <a:t>便用手机扫描了对方发来的二维码，随后出现个链接网址</a:t>
            </a:r>
            <a:r>
              <a:rPr lang="en-US" altLang="zh-CN" sz="1200" dirty="0">
                <a:cs typeface="+mn-ea"/>
                <a:sym typeface="+mn-lt"/>
              </a:rPr>
              <a:t>,</a:t>
            </a:r>
            <a:r>
              <a:rPr lang="zh-CN" altLang="en-US" sz="1200" dirty="0">
                <a:cs typeface="+mn-ea"/>
                <a:sym typeface="+mn-lt"/>
              </a:rPr>
              <a:t>点击后很久也没显示成功</a:t>
            </a:r>
            <a:r>
              <a:rPr lang="en-US" altLang="zh-CN" sz="1200" dirty="0">
                <a:cs typeface="+mn-ea"/>
                <a:sym typeface="+mn-lt"/>
              </a:rPr>
              <a:t>,</a:t>
            </a:r>
            <a:r>
              <a:rPr lang="zh-CN" altLang="en-US" sz="1200" dirty="0">
                <a:cs typeface="+mn-ea"/>
                <a:sym typeface="+mn-lt"/>
              </a:rPr>
              <a:t>且手机变慢。倪女士立即用电脑登录支付宝</a:t>
            </a:r>
            <a:r>
              <a:rPr lang="en-US" altLang="zh-CN" sz="1200" dirty="0">
                <a:cs typeface="+mn-ea"/>
                <a:sym typeface="+mn-lt"/>
              </a:rPr>
              <a:t>,</a:t>
            </a:r>
            <a:r>
              <a:rPr lang="zh-CN" altLang="en-US" sz="1200" dirty="0">
                <a:cs typeface="+mn-ea"/>
                <a:sym typeface="+mn-lt"/>
              </a:rPr>
              <a:t>发现银行卡上的</a:t>
            </a:r>
            <a:r>
              <a:rPr lang="en-US" altLang="zh-CN" sz="1200" dirty="0">
                <a:cs typeface="+mn-ea"/>
                <a:sym typeface="+mn-lt"/>
              </a:rPr>
              <a:t>9</a:t>
            </a:r>
            <a:r>
              <a:rPr lang="zh-CN" altLang="en-US" sz="1200" dirty="0">
                <a:cs typeface="+mn-ea"/>
                <a:sym typeface="+mn-lt"/>
              </a:rPr>
              <a:t>万元已被转走。</a:t>
            </a:r>
            <a:endParaRPr lang="zh-CN" altLang="en-US" sz="1200" dirty="0">
              <a:cs typeface="+mn-ea"/>
              <a:sym typeface="+mn-lt"/>
            </a:endParaRPr>
          </a:p>
        </p:txBody>
      </p:sp>
      <p:sp>
        <p:nvSpPr>
          <p:cNvPr id="12" name="TextBox 16"/>
          <p:cNvSpPr txBox="1"/>
          <p:nvPr/>
        </p:nvSpPr>
        <p:spPr>
          <a:xfrm>
            <a:off x="3131840" y="3612961"/>
            <a:ext cx="4824537" cy="830997"/>
          </a:xfrm>
          <a:prstGeom prst="rect">
            <a:avLst/>
          </a:prstGeom>
          <a:noFill/>
        </p:spPr>
        <p:txBody>
          <a:bodyPr wrap="square" rtlCol="0">
            <a:spAutoFit/>
          </a:bodyPr>
          <a:lstStyle/>
          <a:p>
            <a:r>
              <a:rPr lang="zh-CN" altLang="en-US" sz="1200" b="1" dirty="0">
                <a:solidFill>
                  <a:srgbClr val="FF3300"/>
                </a:solidFill>
                <a:cs typeface="+mn-ea"/>
                <a:sym typeface="+mn-lt"/>
              </a:rPr>
              <a:t>案例七：假冒执法罚单诈骗</a:t>
            </a:r>
            <a:endParaRPr lang="zh-CN" altLang="en-US" sz="1200" b="1" dirty="0">
              <a:solidFill>
                <a:srgbClr val="FF3300"/>
              </a:solidFill>
              <a:cs typeface="+mn-ea"/>
              <a:sym typeface="+mn-lt"/>
            </a:endParaRPr>
          </a:p>
          <a:p>
            <a:r>
              <a:rPr lang="zh-CN" altLang="en-US" sz="1200" dirty="0">
                <a:cs typeface="+mn-ea"/>
                <a:sym typeface="+mn-lt"/>
              </a:rPr>
              <a:t>张女士发现自己路边停放的车上被贴了罚单</a:t>
            </a:r>
            <a:r>
              <a:rPr lang="en-US" altLang="zh-CN" sz="1200" dirty="0">
                <a:cs typeface="+mn-ea"/>
                <a:sym typeface="+mn-lt"/>
              </a:rPr>
              <a:t>,</a:t>
            </a:r>
            <a:r>
              <a:rPr lang="zh-CN" altLang="en-US" sz="1200" dirty="0">
                <a:cs typeface="+mn-ea"/>
                <a:sym typeface="+mn-lt"/>
              </a:rPr>
              <a:t>上面还印有快速缴费二维码</a:t>
            </a:r>
            <a:r>
              <a:rPr lang="en-US" altLang="zh-CN" sz="1200" dirty="0">
                <a:cs typeface="+mn-ea"/>
                <a:sym typeface="+mn-lt"/>
              </a:rPr>
              <a:t>,</a:t>
            </a:r>
            <a:r>
              <a:rPr lang="zh-CN" altLang="en-US" sz="1200" dirty="0">
                <a:cs typeface="+mn-ea"/>
                <a:sym typeface="+mn-lt"/>
              </a:rPr>
              <a:t>张女士随即扫描该二维码并缴纳罚款。事后</a:t>
            </a:r>
            <a:r>
              <a:rPr lang="en-US" altLang="zh-CN" sz="1200" dirty="0">
                <a:cs typeface="+mn-ea"/>
                <a:sym typeface="+mn-lt"/>
              </a:rPr>
              <a:t>,</a:t>
            </a:r>
            <a:r>
              <a:rPr lang="zh-CN" altLang="en-US" sz="1200" dirty="0">
                <a:cs typeface="+mn-ea"/>
                <a:sym typeface="+mn-lt"/>
              </a:rPr>
              <a:t>经朋友提醒</a:t>
            </a:r>
            <a:r>
              <a:rPr lang="en-US" altLang="zh-CN" sz="1200" dirty="0">
                <a:cs typeface="+mn-ea"/>
                <a:sym typeface="+mn-lt"/>
              </a:rPr>
              <a:t>,</a:t>
            </a:r>
            <a:r>
              <a:rPr lang="zh-CN" altLang="en-US" sz="1200" dirty="0">
                <a:cs typeface="+mn-ea"/>
                <a:sym typeface="+mn-lt"/>
              </a:rPr>
              <a:t>张女士打电话咨询交管部门</a:t>
            </a:r>
            <a:r>
              <a:rPr lang="en-US" altLang="zh-CN" sz="1200" dirty="0">
                <a:cs typeface="+mn-ea"/>
                <a:sym typeface="+mn-lt"/>
              </a:rPr>
              <a:t>,</a:t>
            </a:r>
            <a:r>
              <a:rPr lang="zh-CN" altLang="en-US" sz="1200" dirty="0">
                <a:cs typeface="+mn-ea"/>
                <a:sym typeface="+mn-lt"/>
              </a:rPr>
              <a:t>才发现扫描了假的二维码。</a:t>
            </a:r>
            <a:endParaRPr lang="zh-CN" altLang="en-US" sz="1200" dirty="0">
              <a:cs typeface="+mn-ea"/>
              <a:sym typeface="+mn-lt"/>
            </a:endParaRPr>
          </a:p>
        </p:txBody>
      </p:sp>
      <p:pic>
        <p:nvPicPr>
          <p:cNvPr id="13" name="图片 12"/>
          <p:cNvPicPr>
            <a:picLocks noChangeAspect="1"/>
          </p:cNvPicPr>
          <p:nvPr/>
        </p:nvPicPr>
        <p:blipFill>
          <a:blip r:embed="rId2" cstate="screen"/>
          <a:stretch>
            <a:fillRect/>
          </a:stretch>
        </p:blipFill>
        <p:spPr>
          <a:xfrm>
            <a:off x="6021761" y="2355726"/>
            <a:ext cx="2006623" cy="1152128"/>
          </a:xfrm>
          <a:prstGeom prst="rect">
            <a:avLst/>
          </a:prstGeom>
        </p:spPr>
      </p:pic>
      <p:pic>
        <p:nvPicPr>
          <p:cNvPr id="14" name="图片 13"/>
          <p:cNvPicPr>
            <a:picLocks noChangeAspect="1"/>
          </p:cNvPicPr>
          <p:nvPr/>
        </p:nvPicPr>
        <p:blipFill>
          <a:blip r:embed="rId3" cstate="screen"/>
          <a:stretch>
            <a:fillRect/>
          </a:stretch>
        </p:blipFill>
        <p:spPr>
          <a:xfrm>
            <a:off x="1259632" y="3299381"/>
            <a:ext cx="1354010" cy="145474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3397885" y="339725"/>
            <a:ext cx="2954655" cy="461645"/>
          </a:xfrm>
          <a:prstGeom prst="rect">
            <a:avLst/>
          </a:prstGeom>
          <a:noFill/>
        </p:spPr>
        <p:txBody>
          <a:bodyPr wrap="none" rtlCol="0">
            <a:spAutoFit/>
          </a:bodyPr>
          <a:lstStyle/>
          <a:p>
            <a:pPr defTabSz="342900"/>
            <a:r>
              <a:rPr lang="zh-CN" altLang="en-US" sz="2400" dirty="0">
                <a:solidFill>
                  <a:prstClr val="black">
                    <a:lumMod val="75000"/>
                    <a:lumOff val="25000"/>
                  </a:prstClr>
                </a:solidFill>
                <a:cs typeface="+mn-ea"/>
                <a:sym typeface="+mn-lt"/>
              </a:rPr>
              <a:t>安全攻略及典型案例</a:t>
            </a:r>
            <a:endParaRPr lang="zh-CN" altLang="en-US" sz="2400" dirty="0">
              <a:solidFill>
                <a:prstClr val="black">
                  <a:lumMod val="75000"/>
                  <a:lumOff val="25000"/>
                </a:prstClr>
              </a:solidFill>
              <a:cs typeface="+mn-ea"/>
              <a:sym typeface="+mn-lt"/>
            </a:endParaRPr>
          </a:p>
        </p:txBody>
      </p:sp>
      <p:sp>
        <p:nvSpPr>
          <p:cNvPr id="7" name="矩形 6"/>
          <p:cNvSpPr>
            <a:spLocks noChangeArrowheads="1"/>
          </p:cNvSpPr>
          <p:nvPr/>
        </p:nvSpPr>
        <p:spPr bwMode="auto">
          <a:xfrm>
            <a:off x="840136" y="1348414"/>
            <a:ext cx="2189280" cy="401241"/>
          </a:xfrm>
          <a:prstGeom prst="rect">
            <a:avLst/>
          </a:prstGeom>
          <a:solidFill>
            <a:srgbClr val="2C7337"/>
          </a:solidFill>
          <a:ln>
            <a:noFill/>
          </a:ln>
        </p:spPr>
        <p:txBody>
          <a:bodyPr lIns="68562" tIns="34281" rIns="68562" bIns="34281"/>
          <a:lstStyle/>
          <a:p>
            <a:pPr eaLnBrk="1" hangingPunct="1"/>
            <a:endParaRPr lang="zh-CN" altLang="en-US">
              <a:cs typeface="+mn-ea"/>
              <a:sym typeface="+mn-lt"/>
            </a:endParaRPr>
          </a:p>
        </p:txBody>
      </p:sp>
      <p:sp>
        <p:nvSpPr>
          <p:cNvPr id="8" name="矩形 10"/>
          <p:cNvSpPr>
            <a:spLocks noChangeArrowheads="1"/>
          </p:cNvSpPr>
          <p:nvPr/>
        </p:nvSpPr>
        <p:spPr bwMode="auto">
          <a:xfrm>
            <a:off x="1301224" y="1364368"/>
            <a:ext cx="17281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dist"/>
            <a:r>
              <a:rPr lang="zh-CN" altLang="en-US" sz="1600" dirty="0">
                <a:solidFill>
                  <a:schemeClr val="bg1"/>
                </a:solidFill>
                <a:cs typeface="+mn-ea"/>
                <a:sym typeface="+mn-lt"/>
              </a:rPr>
              <a:t>警惕恶意充电宝</a:t>
            </a:r>
            <a:endParaRPr lang="zh-CN" altLang="en-US" sz="1600" dirty="0">
              <a:solidFill>
                <a:schemeClr val="bg1"/>
              </a:solidFill>
              <a:cs typeface="+mn-ea"/>
              <a:sym typeface="+mn-lt"/>
            </a:endParaRPr>
          </a:p>
        </p:txBody>
      </p:sp>
      <p:pic>
        <p:nvPicPr>
          <p:cNvPr id="9" name="图片 8"/>
          <p:cNvPicPr>
            <a:picLocks noChangeAspect="1"/>
          </p:cNvPicPr>
          <p:nvPr/>
        </p:nvPicPr>
        <p:blipFill>
          <a:blip r:embed="rId1" cstate="screen"/>
          <a:srcRect/>
          <a:stretch>
            <a:fillRect/>
          </a:stretch>
        </p:blipFill>
        <p:spPr bwMode="auto">
          <a:xfrm>
            <a:off x="643065" y="1117433"/>
            <a:ext cx="658159" cy="63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4181395" y="1554508"/>
            <a:ext cx="4291589" cy="931006"/>
          </a:xfrm>
          <a:prstGeom prst="rect">
            <a:avLst/>
          </a:prstGeom>
        </p:spPr>
        <p:txBody>
          <a:bodyPr wrap="square" lIns="68562" tIns="34281" rIns="68562" bIns="34281">
            <a:spAutoFit/>
          </a:bodyPr>
          <a:lstStyle/>
          <a:p>
            <a:pPr>
              <a:defRPr/>
            </a:pPr>
            <a:r>
              <a:rPr lang="zh-CN" altLang="en-US" sz="1400" dirty="0">
                <a:cs typeface="+mn-ea"/>
                <a:sym typeface="+mn-lt"/>
              </a:rPr>
              <a:t>病毒充电宝是被不法分子植入木马病毒的充电宝</a:t>
            </a:r>
            <a:r>
              <a:rPr lang="en-US" altLang="zh-CN" sz="1400" dirty="0">
                <a:cs typeface="+mn-ea"/>
                <a:sym typeface="+mn-lt"/>
              </a:rPr>
              <a:t>,</a:t>
            </a:r>
            <a:r>
              <a:rPr lang="zh-CN" altLang="en-US" sz="1400" dirty="0">
                <a:cs typeface="+mn-ea"/>
                <a:sym typeface="+mn-lt"/>
              </a:rPr>
              <a:t>通常放置在公共场所</a:t>
            </a:r>
            <a:r>
              <a:rPr lang="en-US" altLang="zh-CN" sz="1400" dirty="0">
                <a:cs typeface="+mn-ea"/>
                <a:sym typeface="+mn-lt"/>
              </a:rPr>
              <a:t>,</a:t>
            </a:r>
            <a:r>
              <a:rPr lang="zh-CN" altLang="en-US" sz="1400" dirty="0">
                <a:cs typeface="+mn-ea"/>
                <a:sym typeface="+mn-lt"/>
              </a:rPr>
              <a:t>一旦受害人连接充电</a:t>
            </a:r>
            <a:r>
              <a:rPr lang="en-US" altLang="zh-CN" sz="1400" dirty="0">
                <a:cs typeface="+mn-ea"/>
                <a:sym typeface="+mn-lt"/>
              </a:rPr>
              <a:t>,</a:t>
            </a:r>
            <a:r>
              <a:rPr lang="zh-CN" altLang="en-US" sz="1400" dirty="0">
                <a:cs typeface="+mn-ea"/>
                <a:sym typeface="+mn-lt"/>
              </a:rPr>
              <a:t>手机便会自动下载木马病毒</a:t>
            </a:r>
            <a:r>
              <a:rPr lang="en-US" altLang="zh-CN" sz="1400" dirty="0">
                <a:cs typeface="+mn-ea"/>
                <a:sym typeface="+mn-lt"/>
              </a:rPr>
              <a:t>,</a:t>
            </a:r>
            <a:r>
              <a:rPr lang="zh-CN" altLang="en-US" sz="1400" dirty="0">
                <a:cs typeface="+mn-ea"/>
                <a:sym typeface="+mn-lt"/>
              </a:rPr>
              <a:t>不法分子通过读取受害人通信录、银行卡、支付宝等的信息实施诈骗、勒索等非法活动。</a:t>
            </a:r>
            <a:endParaRPr lang="zh-CN" altLang="en-US" sz="1400" dirty="0">
              <a:solidFill>
                <a:schemeClr val="accent1"/>
              </a:solidFill>
              <a:cs typeface="+mn-ea"/>
              <a:sym typeface="+mn-lt"/>
            </a:endParaRPr>
          </a:p>
        </p:txBody>
      </p:sp>
      <p:sp>
        <p:nvSpPr>
          <p:cNvPr id="11" name="TextBox 4"/>
          <p:cNvSpPr txBox="1"/>
          <p:nvPr/>
        </p:nvSpPr>
        <p:spPr>
          <a:xfrm>
            <a:off x="4181395" y="2562620"/>
            <a:ext cx="4219581" cy="1200329"/>
          </a:xfrm>
          <a:prstGeom prst="rect">
            <a:avLst/>
          </a:prstGeom>
          <a:noFill/>
        </p:spPr>
        <p:txBody>
          <a:bodyPr wrap="square" rtlCol="0">
            <a:spAutoFit/>
          </a:bodyPr>
          <a:lstStyle/>
          <a:p>
            <a:r>
              <a:rPr lang="zh-CN" altLang="en-US" sz="1200" b="1" dirty="0">
                <a:solidFill>
                  <a:srgbClr val="FF3300"/>
                </a:solidFill>
                <a:cs typeface="+mn-ea"/>
                <a:sym typeface="+mn-lt"/>
              </a:rPr>
              <a:t>案例八：恶意充电宝诈骗</a:t>
            </a:r>
            <a:endParaRPr lang="zh-CN" altLang="en-US" sz="1200" b="1" dirty="0">
              <a:solidFill>
                <a:srgbClr val="FF3300"/>
              </a:solidFill>
              <a:cs typeface="+mn-ea"/>
              <a:sym typeface="+mn-lt"/>
            </a:endParaRPr>
          </a:p>
          <a:p>
            <a:r>
              <a:rPr lang="zh-CN" altLang="en-US" sz="1200" dirty="0">
                <a:cs typeface="+mn-ea"/>
                <a:sym typeface="+mn-lt"/>
              </a:rPr>
              <a:t>任女士某次出差途中</a:t>
            </a:r>
            <a:r>
              <a:rPr lang="en-US" altLang="zh-CN" sz="1200" dirty="0">
                <a:cs typeface="+mn-ea"/>
                <a:sym typeface="+mn-lt"/>
              </a:rPr>
              <a:t>,</a:t>
            </a:r>
            <a:r>
              <a:rPr lang="zh-CN" altLang="en-US" sz="1200" dirty="0">
                <a:cs typeface="+mn-ea"/>
                <a:sym typeface="+mn-lt"/>
              </a:rPr>
              <a:t>手机没电了</a:t>
            </a:r>
            <a:r>
              <a:rPr lang="en-US" altLang="zh-CN" sz="1200" dirty="0">
                <a:cs typeface="+mn-ea"/>
                <a:sym typeface="+mn-lt"/>
              </a:rPr>
              <a:t>,</a:t>
            </a:r>
            <a:r>
              <a:rPr lang="zh-CN" altLang="en-US" sz="1200" dirty="0">
                <a:cs typeface="+mn-ea"/>
                <a:sym typeface="+mn-lt"/>
              </a:rPr>
              <a:t>恰巧周围没有充电设备</a:t>
            </a:r>
            <a:r>
              <a:rPr lang="en-US" altLang="zh-CN" sz="1200" dirty="0">
                <a:cs typeface="+mn-ea"/>
                <a:sym typeface="+mn-lt"/>
              </a:rPr>
              <a:t>,</a:t>
            </a:r>
            <a:r>
              <a:rPr lang="zh-CN" altLang="en-US" sz="1200" dirty="0">
                <a:cs typeface="+mn-ea"/>
                <a:sym typeface="+mn-lt"/>
              </a:rPr>
              <a:t>于是借用一名男士的充电宝。次日</a:t>
            </a:r>
            <a:r>
              <a:rPr lang="en-US" altLang="zh-CN" sz="1200" dirty="0">
                <a:cs typeface="+mn-ea"/>
                <a:sym typeface="+mn-lt"/>
              </a:rPr>
              <a:t>,</a:t>
            </a:r>
            <a:r>
              <a:rPr lang="zh-CN" altLang="en-US" sz="1200" dirty="0">
                <a:cs typeface="+mn-ea"/>
                <a:sym typeface="+mn-lt"/>
              </a:rPr>
              <a:t>任女士接到陌生电话</a:t>
            </a:r>
            <a:r>
              <a:rPr lang="en-US" altLang="zh-CN" sz="1200" dirty="0">
                <a:cs typeface="+mn-ea"/>
                <a:sym typeface="+mn-lt"/>
              </a:rPr>
              <a:t>,</a:t>
            </a:r>
            <a:r>
              <a:rPr lang="zh-CN" altLang="en-US" sz="1200" dirty="0">
                <a:cs typeface="+mn-ea"/>
                <a:sym typeface="+mn-lt"/>
              </a:rPr>
              <a:t>对方称手里有任女士手机中的所有信息</a:t>
            </a:r>
            <a:r>
              <a:rPr lang="en-US" altLang="zh-CN" sz="1200" dirty="0">
                <a:cs typeface="+mn-ea"/>
                <a:sym typeface="+mn-lt"/>
              </a:rPr>
              <a:t>,</a:t>
            </a:r>
            <a:r>
              <a:rPr lang="zh-CN" altLang="en-US" sz="1200" dirty="0">
                <a:cs typeface="+mn-ea"/>
                <a:sym typeface="+mn-lt"/>
              </a:rPr>
              <a:t>包括一些重要的客户资料</a:t>
            </a:r>
            <a:r>
              <a:rPr lang="en-US" altLang="zh-CN" sz="1200" dirty="0">
                <a:cs typeface="+mn-ea"/>
                <a:sym typeface="+mn-lt"/>
              </a:rPr>
              <a:t>,</a:t>
            </a:r>
            <a:r>
              <a:rPr lang="zh-CN" altLang="en-US" sz="1200" dirty="0">
                <a:cs typeface="+mn-ea"/>
                <a:sym typeface="+mn-lt"/>
              </a:rPr>
              <a:t>向任女士索要赎金。经调查</a:t>
            </a:r>
            <a:r>
              <a:rPr lang="en-US" altLang="zh-CN" sz="1200" dirty="0">
                <a:cs typeface="+mn-ea"/>
                <a:sym typeface="+mn-lt"/>
              </a:rPr>
              <a:t>,</a:t>
            </a:r>
            <a:r>
              <a:rPr lang="zh-CN" altLang="en-US" sz="1200" dirty="0">
                <a:cs typeface="+mn-ea"/>
                <a:sym typeface="+mn-lt"/>
              </a:rPr>
              <a:t>任女士的信息泄露源头是借用他人有病毒的充电宝充电造成的。</a:t>
            </a:r>
            <a:endParaRPr lang="zh-CN" altLang="en-US" sz="1200" dirty="0">
              <a:cs typeface="+mn-ea"/>
              <a:sym typeface="+mn-lt"/>
            </a:endParaRPr>
          </a:p>
        </p:txBody>
      </p:sp>
      <p:sp>
        <p:nvSpPr>
          <p:cNvPr id="12" name="TextBox 8"/>
          <p:cNvSpPr txBox="1"/>
          <p:nvPr/>
        </p:nvSpPr>
        <p:spPr>
          <a:xfrm>
            <a:off x="4224512" y="3859930"/>
            <a:ext cx="4090698" cy="784830"/>
          </a:xfrm>
          <a:prstGeom prst="rect">
            <a:avLst/>
          </a:prstGeom>
          <a:noFill/>
        </p:spPr>
        <p:txBody>
          <a:bodyPr wrap="square" rtlCol="0">
            <a:spAutoFit/>
          </a:bodyPr>
          <a:lstStyle/>
          <a:p>
            <a:r>
              <a:rPr lang="zh-CN" altLang="zh-CN" sz="900" dirty="0">
                <a:solidFill>
                  <a:srgbClr val="FF3300"/>
                </a:solidFill>
                <a:cs typeface="+mn-ea"/>
                <a:sym typeface="+mn-lt"/>
              </a:rPr>
              <a:t>安全提示：</a:t>
            </a:r>
            <a:br>
              <a:rPr lang="en-US" altLang="zh-CN" sz="900" dirty="0">
                <a:solidFill>
                  <a:srgbClr val="FF3300"/>
                </a:solidFill>
                <a:cs typeface="+mn-ea"/>
                <a:sym typeface="+mn-lt"/>
              </a:rPr>
            </a:br>
            <a:r>
              <a:rPr lang="zh-CN" altLang="en-US" sz="900" dirty="0">
                <a:solidFill>
                  <a:srgbClr val="FF3300"/>
                </a:solidFill>
                <a:cs typeface="+mn-ea"/>
                <a:sym typeface="+mn-lt"/>
              </a:rPr>
              <a:t>●从正规渠道购买充电宝。</a:t>
            </a:r>
            <a:endParaRPr lang="zh-CN" altLang="en-US" sz="900" dirty="0">
              <a:solidFill>
                <a:srgbClr val="FF3300"/>
              </a:solidFill>
              <a:cs typeface="+mn-ea"/>
              <a:sym typeface="+mn-lt"/>
            </a:endParaRPr>
          </a:p>
          <a:p>
            <a:r>
              <a:rPr lang="zh-CN" altLang="en-US" sz="900" dirty="0">
                <a:solidFill>
                  <a:srgbClr val="FF3300"/>
                </a:solidFill>
                <a:cs typeface="+mn-ea"/>
                <a:sym typeface="+mn-lt"/>
              </a:rPr>
              <a:t>●尺量不借用陌生人充电宝</a:t>
            </a:r>
            <a:r>
              <a:rPr lang="en-US" altLang="zh-CN" sz="900" dirty="0">
                <a:solidFill>
                  <a:srgbClr val="FF3300"/>
                </a:solidFill>
                <a:cs typeface="+mn-ea"/>
                <a:sym typeface="+mn-lt"/>
              </a:rPr>
              <a:t>,</a:t>
            </a:r>
            <a:r>
              <a:rPr lang="zh-CN" altLang="en-US" sz="900" dirty="0">
                <a:solidFill>
                  <a:srgbClr val="FF3300"/>
                </a:solidFill>
                <a:cs typeface="+mn-ea"/>
                <a:sym typeface="+mn-lt"/>
              </a:rPr>
              <a:t>以免中了某些不法分子的招。</a:t>
            </a:r>
            <a:endParaRPr lang="zh-CN" altLang="en-US" sz="900" dirty="0">
              <a:solidFill>
                <a:srgbClr val="FF3300"/>
              </a:solidFill>
              <a:cs typeface="+mn-ea"/>
              <a:sym typeface="+mn-lt"/>
            </a:endParaRPr>
          </a:p>
          <a:p>
            <a:r>
              <a:rPr lang="zh-CN" altLang="en-US" sz="900" dirty="0">
                <a:solidFill>
                  <a:srgbClr val="FF3300"/>
                </a:solidFill>
                <a:cs typeface="+mn-ea"/>
                <a:sym typeface="+mn-lt"/>
              </a:rPr>
              <a:t>●最好使用电源方式给手机充电</a:t>
            </a:r>
            <a:r>
              <a:rPr lang="en-US" altLang="zh-CN" sz="900" dirty="0">
                <a:solidFill>
                  <a:srgbClr val="FF3300"/>
                </a:solidFill>
                <a:cs typeface="+mn-ea"/>
                <a:sym typeface="+mn-lt"/>
              </a:rPr>
              <a:t>,</a:t>
            </a:r>
            <a:r>
              <a:rPr lang="zh-CN" altLang="en-US" sz="900" dirty="0">
                <a:solidFill>
                  <a:srgbClr val="FF3300"/>
                </a:solidFill>
                <a:cs typeface="+mn-ea"/>
                <a:sym typeface="+mn-lt"/>
              </a:rPr>
              <a:t>谨慎使用公共场所提供的充电设备。</a:t>
            </a:r>
            <a:endParaRPr lang="zh-CN" altLang="en-US" sz="900" dirty="0">
              <a:solidFill>
                <a:srgbClr val="FF3300"/>
              </a:solidFill>
              <a:cs typeface="+mn-ea"/>
              <a:sym typeface="+mn-lt"/>
            </a:endParaRPr>
          </a:p>
          <a:p>
            <a:r>
              <a:rPr lang="zh-CN" altLang="en-US" sz="900" dirty="0">
                <a:solidFill>
                  <a:srgbClr val="FF3300"/>
                </a:solidFill>
                <a:cs typeface="+mn-ea"/>
                <a:sym typeface="+mn-lt"/>
              </a:rPr>
              <a:t>●手机在连接充电宝后</a:t>
            </a:r>
            <a:r>
              <a:rPr lang="en-US" altLang="zh-CN" sz="900" dirty="0">
                <a:solidFill>
                  <a:srgbClr val="FF3300"/>
                </a:solidFill>
                <a:cs typeface="+mn-ea"/>
                <a:sym typeface="+mn-lt"/>
              </a:rPr>
              <a:t>,</a:t>
            </a:r>
            <a:r>
              <a:rPr lang="zh-CN" altLang="en-US" sz="900" dirty="0">
                <a:solidFill>
                  <a:srgbClr val="FF3300"/>
                </a:solidFill>
                <a:cs typeface="+mn-ea"/>
                <a:sym typeface="+mn-lt"/>
              </a:rPr>
              <a:t>若出现“信任”选项</a:t>
            </a:r>
            <a:r>
              <a:rPr lang="en-US" altLang="zh-CN" sz="900" dirty="0">
                <a:solidFill>
                  <a:srgbClr val="FF3300"/>
                </a:solidFill>
                <a:cs typeface="+mn-ea"/>
                <a:sym typeface="+mn-lt"/>
              </a:rPr>
              <a:t>,</a:t>
            </a:r>
            <a:r>
              <a:rPr lang="zh-CN" altLang="en-US" sz="900" dirty="0">
                <a:solidFill>
                  <a:srgbClr val="FF3300"/>
                </a:solidFill>
                <a:cs typeface="+mn-ea"/>
                <a:sym typeface="+mn-lt"/>
              </a:rPr>
              <a:t>不要点击。</a:t>
            </a:r>
            <a:endParaRPr lang="zh-CN" altLang="en-US" sz="900" dirty="0">
              <a:solidFill>
                <a:srgbClr val="FF3300"/>
              </a:solidFill>
              <a:cs typeface="+mn-ea"/>
              <a:sym typeface="+mn-lt"/>
            </a:endParaRPr>
          </a:p>
        </p:txBody>
      </p:sp>
      <p:pic>
        <p:nvPicPr>
          <p:cNvPr id="13" name="图片 12"/>
          <p:cNvPicPr>
            <a:picLocks noChangeAspect="1"/>
          </p:cNvPicPr>
          <p:nvPr/>
        </p:nvPicPr>
        <p:blipFill>
          <a:blip r:embed="rId2" cstate="screen"/>
          <a:stretch>
            <a:fillRect/>
          </a:stretch>
        </p:blipFill>
        <p:spPr>
          <a:xfrm>
            <a:off x="840136" y="1980636"/>
            <a:ext cx="2934193" cy="238218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txBox="1"/>
          <p:nvPr/>
        </p:nvSpPr>
        <p:spPr>
          <a:xfrm>
            <a:off x="1284327" y="1300738"/>
            <a:ext cx="6575345" cy="2052638"/>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2700" kern="1200" cap="all" baseline="0">
                <a:solidFill>
                  <a:schemeClr val="tx1"/>
                </a:solidFill>
                <a:effectLst/>
                <a:latin typeface="+mj-lt"/>
                <a:ea typeface="+mj-ea"/>
                <a:cs typeface="+mj-cs"/>
              </a:defRPr>
            </a:lvl1pPr>
          </a:lstStyle>
          <a:p>
            <a:r>
              <a:rPr lang="zh-CN" altLang="en-US" sz="3600" b="1" dirty="0">
                <a:solidFill>
                  <a:srgbClr val="2C7337"/>
                </a:solidFill>
                <a:latin typeface="+mn-lt"/>
                <a:ea typeface="+mn-ea"/>
                <a:cs typeface="+mn-ea"/>
                <a:sym typeface="+mn-lt"/>
              </a:rPr>
              <a:t>网络安全之支付安全</a:t>
            </a:r>
            <a:endParaRPr lang="zh-CN" altLang="en-US" sz="3600" b="1" dirty="0">
              <a:solidFill>
                <a:srgbClr val="2C7337"/>
              </a:solidFill>
              <a:latin typeface="+mn-lt"/>
              <a:ea typeface="+mn-ea"/>
              <a:cs typeface="+mn-ea"/>
              <a:sym typeface="+mn-lt"/>
            </a:endParaRPr>
          </a:p>
        </p:txBody>
      </p:sp>
      <p:sp>
        <p:nvSpPr>
          <p:cNvPr id="10" name="标题 1"/>
          <p:cNvSpPr txBox="1"/>
          <p:nvPr/>
        </p:nvSpPr>
        <p:spPr>
          <a:xfrm>
            <a:off x="1284327" y="1131590"/>
            <a:ext cx="6575345" cy="843995"/>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defTabSz="685800"/>
            <a:r>
              <a:rPr lang="zh-CN" altLang="en-US" sz="3000" dirty="0">
                <a:solidFill>
                  <a:prstClr val="black">
                    <a:lumMod val="75000"/>
                    <a:lumOff val="25000"/>
                  </a:prstClr>
                </a:solidFill>
                <a:latin typeface="+mn-lt"/>
                <a:ea typeface="+mn-ea"/>
                <a:cs typeface="+mn-ea"/>
                <a:sym typeface="+mn-lt"/>
              </a:rPr>
              <a:t>第一部分</a:t>
            </a:r>
            <a:endParaRPr lang="zh-CN" altLang="en-US" sz="3000" dirty="0">
              <a:solidFill>
                <a:prstClr val="black">
                  <a:lumMod val="75000"/>
                  <a:lumOff val="25000"/>
                </a:prst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3397885" y="339725"/>
            <a:ext cx="2954655" cy="461645"/>
          </a:xfrm>
          <a:prstGeom prst="rect">
            <a:avLst/>
          </a:prstGeom>
          <a:noFill/>
        </p:spPr>
        <p:txBody>
          <a:bodyPr wrap="none" rtlCol="0">
            <a:spAutoFit/>
          </a:bodyPr>
          <a:lstStyle/>
          <a:p>
            <a:pPr defTabSz="342900"/>
            <a:r>
              <a:rPr lang="zh-CN" altLang="en-US" sz="2400" dirty="0">
                <a:solidFill>
                  <a:prstClr val="black">
                    <a:lumMod val="75000"/>
                    <a:lumOff val="25000"/>
                  </a:prstClr>
                </a:solidFill>
                <a:cs typeface="+mn-ea"/>
                <a:sym typeface="+mn-lt"/>
              </a:rPr>
              <a:t>安全攻略及典型案例</a:t>
            </a:r>
            <a:endParaRPr lang="zh-CN" altLang="en-US" sz="2400" dirty="0">
              <a:solidFill>
                <a:prstClr val="black">
                  <a:lumMod val="75000"/>
                  <a:lumOff val="25000"/>
                </a:prstClr>
              </a:solidFill>
              <a:cs typeface="+mn-ea"/>
              <a:sym typeface="+mn-lt"/>
            </a:endParaRPr>
          </a:p>
        </p:txBody>
      </p:sp>
      <p:sp>
        <p:nvSpPr>
          <p:cNvPr id="7" name="矩形 6"/>
          <p:cNvSpPr>
            <a:spLocks noChangeArrowheads="1"/>
          </p:cNvSpPr>
          <p:nvPr/>
        </p:nvSpPr>
        <p:spPr bwMode="auto">
          <a:xfrm>
            <a:off x="840136" y="1348414"/>
            <a:ext cx="2189280" cy="401241"/>
          </a:xfrm>
          <a:prstGeom prst="rect">
            <a:avLst/>
          </a:prstGeom>
          <a:solidFill>
            <a:srgbClr val="2C7337"/>
          </a:solidFill>
          <a:ln>
            <a:noFill/>
          </a:ln>
        </p:spPr>
        <p:txBody>
          <a:bodyPr lIns="68562" tIns="34281" rIns="68562" bIns="34281"/>
          <a:lstStyle/>
          <a:p>
            <a:pPr eaLnBrk="1" hangingPunct="1"/>
            <a:endParaRPr lang="zh-CN" altLang="en-US">
              <a:cs typeface="+mn-ea"/>
              <a:sym typeface="+mn-lt"/>
            </a:endParaRPr>
          </a:p>
        </p:txBody>
      </p:sp>
      <p:sp>
        <p:nvSpPr>
          <p:cNvPr id="8" name="矩形 10"/>
          <p:cNvSpPr>
            <a:spLocks noChangeArrowheads="1"/>
          </p:cNvSpPr>
          <p:nvPr/>
        </p:nvSpPr>
        <p:spPr bwMode="auto">
          <a:xfrm>
            <a:off x="1301224" y="1364368"/>
            <a:ext cx="17281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dist"/>
            <a:r>
              <a:rPr lang="zh-CN" altLang="en-US" sz="1600" dirty="0">
                <a:solidFill>
                  <a:schemeClr val="bg1"/>
                </a:solidFill>
                <a:cs typeface="+mn-ea"/>
                <a:sym typeface="+mn-lt"/>
              </a:rPr>
              <a:t>警惕恶意充电宝</a:t>
            </a:r>
            <a:endParaRPr lang="zh-CN" altLang="en-US" sz="1600" dirty="0">
              <a:solidFill>
                <a:schemeClr val="bg1"/>
              </a:solidFill>
              <a:cs typeface="+mn-ea"/>
              <a:sym typeface="+mn-lt"/>
            </a:endParaRPr>
          </a:p>
        </p:txBody>
      </p:sp>
      <p:pic>
        <p:nvPicPr>
          <p:cNvPr id="9" name="图片 8"/>
          <p:cNvPicPr>
            <a:picLocks noChangeAspect="1"/>
          </p:cNvPicPr>
          <p:nvPr/>
        </p:nvPicPr>
        <p:blipFill>
          <a:blip r:embed="rId1" cstate="screen"/>
          <a:srcRect/>
          <a:stretch>
            <a:fillRect/>
          </a:stretch>
        </p:blipFill>
        <p:spPr bwMode="auto">
          <a:xfrm>
            <a:off x="643065" y="1117433"/>
            <a:ext cx="658159" cy="63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643065" y="1787223"/>
            <a:ext cx="7751141" cy="500119"/>
          </a:xfrm>
          <a:prstGeom prst="rect">
            <a:avLst/>
          </a:prstGeom>
        </p:spPr>
        <p:txBody>
          <a:bodyPr wrap="square" lIns="68562" tIns="34281" rIns="68562" bIns="34281">
            <a:spAutoFit/>
          </a:bodyPr>
          <a:lstStyle/>
          <a:p>
            <a:pPr>
              <a:defRPr/>
            </a:pPr>
            <a:r>
              <a:rPr lang="zh-CN" altLang="en-US" sz="1400" dirty="0">
                <a:cs typeface="+mn-ea"/>
                <a:sym typeface="+mn-lt"/>
              </a:rPr>
              <a:t>移动支付诈骗是指用户在使用移动终端进行支付时</a:t>
            </a:r>
            <a:r>
              <a:rPr lang="en-US" altLang="zh-CN" sz="1400" dirty="0">
                <a:cs typeface="+mn-ea"/>
                <a:sym typeface="+mn-lt"/>
              </a:rPr>
              <a:t>,</a:t>
            </a:r>
            <a:r>
              <a:rPr lang="zh-CN" altLang="en-US" sz="1400" dirty="0">
                <a:cs typeface="+mn-ea"/>
                <a:sym typeface="+mn-lt"/>
              </a:rPr>
              <a:t>不法分子利用黑客技术</a:t>
            </a:r>
            <a:r>
              <a:rPr lang="en-US" altLang="zh-CN" sz="1400" dirty="0">
                <a:cs typeface="+mn-ea"/>
                <a:sym typeface="+mn-lt"/>
              </a:rPr>
              <a:t>,</a:t>
            </a:r>
            <a:r>
              <a:rPr lang="zh-CN" altLang="en-US" sz="1400" dirty="0">
                <a:cs typeface="+mn-ea"/>
                <a:sym typeface="+mn-lt"/>
              </a:rPr>
              <a:t>终端漏洞或用户疏忽等</a:t>
            </a:r>
            <a:r>
              <a:rPr lang="en-US" altLang="zh-CN" sz="1400" dirty="0">
                <a:cs typeface="+mn-ea"/>
                <a:sym typeface="+mn-lt"/>
              </a:rPr>
              <a:t>,</a:t>
            </a:r>
            <a:r>
              <a:rPr lang="zh-CN" altLang="en-US" sz="1400" dirty="0">
                <a:cs typeface="+mn-ea"/>
                <a:sym typeface="+mn-lt"/>
              </a:rPr>
              <a:t>盗取用户信息</a:t>
            </a:r>
            <a:r>
              <a:rPr lang="en-US" altLang="zh-CN" sz="1400" dirty="0">
                <a:cs typeface="+mn-ea"/>
                <a:sym typeface="+mn-lt"/>
              </a:rPr>
              <a:t>,</a:t>
            </a:r>
            <a:r>
              <a:rPr lang="zh-CN" altLang="en-US" sz="1400" dirty="0">
                <a:cs typeface="+mn-ea"/>
                <a:sym typeface="+mn-lt"/>
              </a:rPr>
              <a:t>骗取受害人钱财的行为。</a:t>
            </a:r>
            <a:endParaRPr lang="zh-CN" altLang="en-US" sz="1400" dirty="0">
              <a:solidFill>
                <a:schemeClr val="accent1"/>
              </a:solidFill>
              <a:cs typeface="+mn-ea"/>
              <a:sym typeface="+mn-lt"/>
            </a:endParaRPr>
          </a:p>
        </p:txBody>
      </p:sp>
      <p:sp>
        <p:nvSpPr>
          <p:cNvPr id="11" name="TextBox 4"/>
          <p:cNvSpPr txBox="1"/>
          <p:nvPr/>
        </p:nvSpPr>
        <p:spPr>
          <a:xfrm>
            <a:off x="611560" y="2259324"/>
            <a:ext cx="4988198" cy="1200329"/>
          </a:xfrm>
          <a:prstGeom prst="rect">
            <a:avLst/>
          </a:prstGeom>
          <a:noFill/>
        </p:spPr>
        <p:txBody>
          <a:bodyPr wrap="square" rtlCol="0">
            <a:spAutoFit/>
          </a:bodyPr>
          <a:lstStyle/>
          <a:p>
            <a:r>
              <a:rPr lang="zh-CN" altLang="en-US" sz="1200" b="1" dirty="0">
                <a:solidFill>
                  <a:srgbClr val="FF3300"/>
                </a:solidFill>
                <a:cs typeface="+mn-ea"/>
                <a:sym typeface="+mn-lt"/>
              </a:rPr>
              <a:t>案例九：盗取手机</a:t>
            </a:r>
            <a:r>
              <a:rPr lang="en-US" altLang="zh-CN" sz="1200" b="1" dirty="0">
                <a:solidFill>
                  <a:srgbClr val="FF3300"/>
                </a:solidFill>
                <a:cs typeface="+mn-ea"/>
                <a:sym typeface="+mn-lt"/>
              </a:rPr>
              <a:t>ID</a:t>
            </a:r>
            <a:r>
              <a:rPr lang="zh-CN" altLang="en-US" sz="1200" b="1" dirty="0">
                <a:solidFill>
                  <a:srgbClr val="FF3300"/>
                </a:solidFill>
                <a:cs typeface="+mn-ea"/>
                <a:sym typeface="+mn-lt"/>
              </a:rPr>
              <a:t>诈骗</a:t>
            </a:r>
            <a:endParaRPr lang="zh-CN" altLang="en-US" sz="1200" b="1" dirty="0">
              <a:solidFill>
                <a:srgbClr val="FF3300"/>
              </a:solidFill>
              <a:cs typeface="+mn-ea"/>
              <a:sym typeface="+mn-lt"/>
            </a:endParaRPr>
          </a:p>
          <a:p>
            <a:r>
              <a:rPr lang="zh-CN" altLang="en-US" sz="1200" dirty="0">
                <a:cs typeface="+mn-ea"/>
                <a:sym typeface="+mn-lt"/>
              </a:rPr>
              <a:t>李先生发现自己的某品牌手机被锁定</a:t>
            </a:r>
            <a:r>
              <a:rPr lang="en-US" altLang="zh-CN" sz="1200" dirty="0">
                <a:cs typeface="+mn-ea"/>
                <a:sym typeface="+mn-lt"/>
              </a:rPr>
              <a:t>,</a:t>
            </a:r>
            <a:r>
              <a:rPr lang="zh-CN" altLang="en-US" sz="1200" dirty="0">
                <a:cs typeface="+mn-ea"/>
                <a:sym typeface="+mn-lt"/>
              </a:rPr>
              <a:t>随后注册该品牌手机</a:t>
            </a:r>
            <a:r>
              <a:rPr lang="en-US" altLang="zh-CN" sz="1200" dirty="0">
                <a:cs typeface="+mn-ea"/>
                <a:sym typeface="+mn-lt"/>
              </a:rPr>
              <a:t>ID</a:t>
            </a:r>
            <a:r>
              <a:rPr lang="zh-CN" altLang="en-US" sz="1200" dirty="0">
                <a:cs typeface="+mn-ea"/>
                <a:sym typeface="+mn-lt"/>
              </a:rPr>
              <a:t>的邮箱收到一封勒索邮件</a:t>
            </a:r>
            <a:r>
              <a:rPr lang="en-US" altLang="zh-CN" sz="1200" dirty="0">
                <a:cs typeface="+mn-ea"/>
                <a:sym typeface="+mn-lt"/>
              </a:rPr>
              <a:t>,</a:t>
            </a:r>
            <a:r>
              <a:rPr lang="zh-CN" altLang="en-US" sz="1200" dirty="0">
                <a:cs typeface="+mn-ea"/>
                <a:sym typeface="+mn-lt"/>
              </a:rPr>
              <a:t>称可以解锁手机但需支付</a:t>
            </a:r>
            <a:r>
              <a:rPr lang="en-US" altLang="zh-CN" sz="1200" dirty="0">
                <a:cs typeface="+mn-ea"/>
                <a:sym typeface="+mn-lt"/>
              </a:rPr>
              <a:t>2000</a:t>
            </a:r>
            <a:r>
              <a:rPr lang="zh-CN" altLang="en-US" sz="1200" dirty="0">
                <a:cs typeface="+mn-ea"/>
                <a:sym typeface="+mn-lt"/>
              </a:rPr>
              <a:t>元现金。原来，不法分子通过黑客技术，攻破李先生的手机转过来</a:t>
            </a:r>
            <a:r>
              <a:rPr lang="en-US" altLang="zh-CN" sz="1200" dirty="0">
                <a:cs typeface="+mn-ea"/>
                <a:sym typeface="+mn-lt"/>
              </a:rPr>
              <a:t>2000</a:t>
            </a:r>
            <a:r>
              <a:rPr lang="zh-CN" altLang="en-US" sz="1200" dirty="0">
                <a:cs typeface="+mn-ea"/>
                <a:sym typeface="+mn-lt"/>
              </a:rPr>
              <a:t>元。账号并篡改了手机</a:t>
            </a:r>
            <a:r>
              <a:rPr lang="en-US" altLang="zh-CN" sz="1200" dirty="0">
                <a:cs typeface="+mn-ea"/>
                <a:sym typeface="+mn-lt"/>
              </a:rPr>
              <a:t>ID</a:t>
            </a:r>
            <a:r>
              <a:rPr lang="zh-CN" altLang="en-US" sz="1200" dirty="0">
                <a:cs typeface="+mn-ea"/>
                <a:sym typeface="+mn-lt"/>
              </a:rPr>
              <a:t>密码</a:t>
            </a:r>
            <a:r>
              <a:rPr lang="en-US" altLang="zh-CN" sz="1200" dirty="0">
                <a:cs typeface="+mn-ea"/>
                <a:sym typeface="+mn-lt"/>
              </a:rPr>
              <a:t>,</a:t>
            </a:r>
            <a:r>
              <a:rPr lang="zh-CN" altLang="en-US" sz="1200" dirty="0">
                <a:cs typeface="+mn-ea"/>
                <a:sym typeface="+mn-lt"/>
              </a:rPr>
              <a:t>再登录更改账户名</a:t>
            </a:r>
            <a:r>
              <a:rPr lang="en-US" altLang="zh-CN" sz="1200" dirty="0">
                <a:cs typeface="+mn-ea"/>
                <a:sym typeface="+mn-lt"/>
              </a:rPr>
              <a:t>,</a:t>
            </a:r>
            <a:r>
              <a:rPr lang="zh-CN" altLang="en-US" sz="1200" dirty="0">
                <a:cs typeface="+mn-ea"/>
                <a:sym typeface="+mn-lt"/>
              </a:rPr>
              <a:t>最后通过“查找我的手机”远程锁定手机并实施勒索。</a:t>
            </a:r>
            <a:endParaRPr lang="zh-CN" altLang="en-US" sz="1200" dirty="0">
              <a:cs typeface="+mn-ea"/>
              <a:sym typeface="+mn-lt"/>
            </a:endParaRPr>
          </a:p>
        </p:txBody>
      </p:sp>
      <p:sp>
        <p:nvSpPr>
          <p:cNvPr id="12" name="TextBox 16"/>
          <p:cNvSpPr txBox="1"/>
          <p:nvPr/>
        </p:nvSpPr>
        <p:spPr>
          <a:xfrm>
            <a:off x="611560" y="3459653"/>
            <a:ext cx="4824537" cy="1200329"/>
          </a:xfrm>
          <a:prstGeom prst="rect">
            <a:avLst/>
          </a:prstGeom>
          <a:noFill/>
        </p:spPr>
        <p:txBody>
          <a:bodyPr wrap="square" rtlCol="0">
            <a:spAutoFit/>
          </a:bodyPr>
          <a:lstStyle/>
          <a:p>
            <a:r>
              <a:rPr lang="zh-CN" altLang="en-US" sz="1200" b="1" dirty="0">
                <a:solidFill>
                  <a:srgbClr val="FF3300"/>
                </a:solidFill>
                <a:cs typeface="+mn-ea"/>
                <a:sym typeface="+mn-lt"/>
              </a:rPr>
              <a:t>案例十：微信支付诈骗</a:t>
            </a:r>
            <a:endParaRPr lang="zh-CN" altLang="en-US" sz="1200" b="1" dirty="0">
              <a:solidFill>
                <a:srgbClr val="FF3300"/>
              </a:solidFill>
              <a:cs typeface="+mn-ea"/>
              <a:sym typeface="+mn-lt"/>
            </a:endParaRPr>
          </a:p>
          <a:p>
            <a:r>
              <a:rPr lang="zh-CN" altLang="en-US" sz="1200" dirty="0">
                <a:cs typeface="+mn-ea"/>
                <a:sym typeface="+mn-lt"/>
              </a:rPr>
              <a:t>赵先生经营一家化妆品微店</a:t>
            </a:r>
            <a:r>
              <a:rPr lang="en-US" altLang="zh-CN" sz="1200" dirty="0">
                <a:cs typeface="+mn-ea"/>
                <a:sym typeface="+mn-lt"/>
              </a:rPr>
              <a:t>,</a:t>
            </a:r>
            <a:r>
              <a:rPr lang="zh-CN" altLang="en-US" sz="1200" dirty="0">
                <a:cs typeface="+mn-ea"/>
                <a:sym typeface="+mn-lt"/>
              </a:rPr>
              <a:t>一位微信昵称叫“美美”的网友加了赵先生的微信后</a:t>
            </a:r>
            <a:r>
              <a:rPr lang="en-US" altLang="zh-CN" sz="1200" dirty="0">
                <a:cs typeface="+mn-ea"/>
                <a:sym typeface="+mn-lt"/>
              </a:rPr>
              <a:t>,</a:t>
            </a:r>
            <a:r>
              <a:rPr lang="zh-CN" altLang="en-US" sz="1200" dirty="0">
                <a:cs typeface="+mn-ea"/>
                <a:sym typeface="+mn-lt"/>
              </a:rPr>
              <a:t>表示想买一瓶眼霜</a:t>
            </a:r>
            <a:r>
              <a:rPr lang="en-US" altLang="zh-CN" sz="1200" dirty="0">
                <a:cs typeface="+mn-ea"/>
                <a:sym typeface="+mn-lt"/>
              </a:rPr>
              <a:t>,</a:t>
            </a:r>
            <a:r>
              <a:rPr lang="zh-CN" altLang="en-US" sz="1200" dirty="0">
                <a:cs typeface="+mn-ea"/>
                <a:sym typeface="+mn-lt"/>
              </a:rPr>
              <a:t>并用二维码支付。由于赵先生对二维码支付不熟</a:t>
            </a:r>
            <a:r>
              <a:rPr lang="en-US" altLang="zh-CN" sz="1200" dirty="0">
                <a:cs typeface="+mn-ea"/>
                <a:sym typeface="+mn-lt"/>
              </a:rPr>
              <a:t>,</a:t>
            </a:r>
            <a:r>
              <a:rPr lang="zh-CN" altLang="en-US" sz="1200" dirty="0">
                <a:cs typeface="+mn-ea"/>
                <a:sym typeface="+mn-lt"/>
              </a:rPr>
              <a:t>在“美美”的指导下，将自己的付款二维码发送给了“美美”</a:t>
            </a:r>
            <a:r>
              <a:rPr lang="en-US" altLang="zh-CN" sz="1200" dirty="0">
                <a:cs typeface="+mn-ea"/>
                <a:sym typeface="+mn-lt"/>
              </a:rPr>
              <a:t>,</a:t>
            </a:r>
            <a:r>
              <a:rPr lang="zh-CN" altLang="en-US" sz="1200" dirty="0">
                <a:cs typeface="+mn-ea"/>
                <a:sym typeface="+mn-lt"/>
              </a:rPr>
              <a:t>随后他收到银行短信</a:t>
            </a:r>
            <a:r>
              <a:rPr lang="en-US" altLang="zh-CN" sz="1200" dirty="0">
                <a:cs typeface="+mn-ea"/>
                <a:sym typeface="+mn-lt"/>
              </a:rPr>
              <a:t>,</a:t>
            </a:r>
            <a:r>
              <a:rPr lang="zh-CN" altLang="en-US" sz="1200" dirty="0">
                <a:cs typeface="+mn-ea"/>
                <a:sym typeface="+mn-lt"/>
              </a:rPr>
              <a:t>提示微信绑定的银行卡消费</a:t>
            </a:r>
            <a:r>
              <a:rPr lang="en-US" altLang="zh-CN" sz="1200" dirty="0">
                <a:cs typeface="+mn-ea"/>
                <a:sym typeface="+mn-lt"/>
              </a:rPr>
              <a:t>1500</a:t>
            </a:r>
            <a:r>
              <a:rPr lang="zh-CN" altLang="en-US" sz="1200" dirty="0">
                <a:cs typeface="+mn-ea"/>
                <a:sym typeface="+mn-lt"/>
              </a:rPr>
              <a:t>元。赵先生遂与“美美”核实</a:t>
            </a:r>
            <a:r>
              <a:rPr lang="en-US" altLang="zh-CN" sz="1200" dirty="0">
                <a:cs typeface="+mn-ea"/>
                <a:sym typeface="+mn-lt"/>
              </a:rPr>
              <a:t>,</a:t>
            </a:r>
            <a:r>
              <a:rPr lang="zh-CN" altLang="en-US" sz="1200" dirty="0">
                <a:cs typeface="+mn-ea"/>
                <a:sym typeface="+mn-lt"/>
              </a:rPr>
              <a:t>却再也联系不上</a:t>
            </a:r>
            <a:r>
              <a:rPr lang="en-US" altLang="zh-CN" sz="1200" dirty="0">
                <a:cs typeface="+mn-ea"/>
                <a:sym typeface="+mn-lt"/>
              </a:rPr>
              <a:t>,</a:t>
            </a:r>
            <a:r>
              <a:rPr lang="zh-CN" altLang="en-US" sz="1200" dirty="0">
                <a:cs typeface="+mn-ea"/>
                <a:sym typeface="+mn-lt"/>
              </a:rPr>
              <a:t>此时才明白被骗了。</a:t>
            </a:r>
            <a:endParaRPr lang="zh-CN" altLang="en-US" sz="1200" dirty="0">
              <a:cs typeface="+mn-ea"/>
              <a:sym typeface="+mn-lt"/>
            </a:endParaRPr>
          </a:p>
        </p:txBody>
      </p:sp>
      <p:sp>
        <p:nvSpPr>
          <p:cNvPr id="13" name="TextBox 14"/>
          <p:cNvSpPr txBox="1"/>
          <p:nvPr/>
        </p:nvSpPr>
        <p:spPr>
          <a:xfrm>
            <a:off x="5580112" y="3818795"/>
            <a:ext cx="2664295" cy="923330"/>
          </a:xfrm>
          <a:prstGeom prst="rect">
            <a:avLst/>
          </a:prstGeom>
          <a:noFill/>
        </p:spPr>
        <p:txBody>
          <a:bodyPr wrap="square" rtlCol="0">
            <a:spAutoFit/>
          </a:bodyPr>
          <a:lstStyle/>
          <a:p>
            <a:r>
              <a:rPr lang="zh-CN" altLang="zh-CN" sz="900" dirty="0">
                <a:solidFill>
                  <a:srgbClr val="FF3300"/>
                </a:solidFill>
                <a:cs typeface="+mn-ea"/>
                <a:sym typeface="+mn-lt"/>
              </a:rPr>
              <a:t>安全提示：</a:t>
            </a:r>
            <a:br>
              <a:rPr lang="en-US" altLang="zh-CN" sz="900" dirty="0">
                <a:solidFill>
                  <a:srgbClr val="FF3300"/>
                </a:solidFill>
                <a:cs typeface="+mn-ea"/>
                <a:sym typeface="+mn-lt"/>
              </a:rPr>
            </a:br>
            <a:r>
              <a:rPr lang="zh-CN" altLang="en-US" sz="900" dirty="0">
                <a:solidFill>
                  <a:srgbClr val="FF3300"/>
                </a:solidFill>
                <a:cs typeface="+mn-ea"/>
                <a:sym typeface="+mn-lt"/>
              </a:rPr>
              <a:t>●保护好个人信息</a:t>
            </a:r>
            <a:r>
              <a:rPr lang="en-US" altLang="zh-CN" sz="900" dirty="0">
                <a:solidFill>
                  <a:srgbClr val="FF3300"/>
                </a:solidFill>
                <a:cs typeface="+mn-ea"/>
                <a:sym typeface="+mn-lt"/>
              </a:rPr>
              <a:t>,</a:t>
            </a:r>
            <a:r>
              <a:rPr lang="zh-CN" altLang="en-US" sz="900" dirty="0">
                <a:solidFill>
                  <a:srgbClr val="FF3300"/>
                </a:solidFill>
                <a:cs typeface="+mn-ea"/>
                <a:sym typeface="+mn-lt"/>
              </a:rPr>
              <a:t>尤其是银行卡卡号、支付宝账号和密码等敏感信息。</a:t>
            </a:r>
            <a:endParaRPr lang="zh-CN" altLang="en-US" sz="900" dirty="0">
              <a:solidFill>
                <a:srgbClr val="FF3300"/>
              </a:solidFill>
              <a:cs typeface="+mn-ea"/>
              <a:sym typeface="+mn-lt"/>
            </a:endParaRPr>
          </a:p>
          <a:p>
            <a:r>
              <a:rPr lang="zh-CN" altLang="en-US" sz="900" dirty="0">
                <a:solidFill>
                  <a:srgbClr val="FF3300"/>
                </a:solidFill>
                <a:cs typeface="+mn-ea"/>
                <a:sym typeface="+mn-lt"/>
              </a:rPr>
              <a:t>●卸载带有支付功能的手机应用时</a:t>
            </a:r>
            <a:r>
              <a:rPr lang="en-US" altLang="zh-CN" sz="900" dirty="0">
                <a:solidFill>
                  <a:srgbClr val="FF3300"/>
                </a:solidFill>
                <a:cs typeface="+mn-ea"/>
                <a:sym typeface="+mn-lt"/>
              </a:rPr>
              <a:t>,</a:t>
            </a:r>
            <a:r>
              <a:rPr lang="zh-CN" altLang="en-US" sz="900" dirty="0">
                <a:solidFill>
                  <a:srgbClr val="FF3300"/>
                </a:solidFill>
                <a:cs typeface="+mn-ea"/>
                <a:sym typeface="+mn-lt"/>
              </a:rPr>
              <a:t>应先检查是否已解除银行卡绑定。</a:t>
            </a:r>
            <a:endParaRPr lang="zh-CN" altLang="en-US" sz="900" dirty="0">
              <a:solidFill>
                <a:srgbClr val="FF3300"/>
              </a:solidFill>
              <a:cs typeface="+mn-ea"/>
              <a:sym typeface="+mn-lt"/>
            </a:endParaRPr>
          </a:p>
          <a:p>
            <a:r>
              <a:rPr lang="zh-CN" altLang="en-US" sz="900" dirty="0">
                <a:solidFill>
                  <a:srgbClr val="FF3300"/>
                </a:solidFill>
                <a:cs typeface="+mn-ea"/>
                <a:sym typeface="+mn-lt"/>
              </a:rPr>
              <a:t>●要通过官网或正规应用市场下载安装软件。</a:t>
            </a:r>
            <a:endParaRPr lang="zh-CN" altLang="en-US" sz="900" dirty="0">
              <a:solidFill>
                <a:srgbClr val="FF3300"/>
              </a:solidFill>
              <a:cs typeface="+mn-ea"/>
              <a:sym typeface="+mn-lt"/>
            </a:endParaRPr>
          </a:p>
        </p:txBody>
      </p:sp>
      <p:pic>
        <p:nvPicPr>
          <p:cNvPr id="14" name="图片 13"/>
          <p:cNvPicPr>
            <a:picLocks noChangeAspect="1"/>
          </p:cNvPicPr>
          <p:nvPr/>
        </p:nvPicPr>
        <p:blipFill>
          <a:blip r:embed="rId2" cstate="screen"/>
          <a:stretch>
            <a:fillRect/>
          </a:stretch>
        </p:blipFill>
        <p:spPr>
          <a:xfrm>
            <a:off x="5741615" y="2067694"/>
            <a:ext cx="2502793" cy="175110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14" presetClass="entr" presetSubtype="1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randombar(horizontal)">
                                      <p:cBhvr>
                                        <p:cTn id="35" dur="500"/>
                                        <p:tgtEl>
                                          <p:spTgt spid="14"/>
                                        </p:tgtEl>
                                      </p:cBhvr>
                                    </p:animEffect>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P spid="11"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3397885" y="339725"/>
            <a:ext cx="2954655" cy="461645"/>
          </a:xfrm>
          <a:prstGeom prst="rect">
            <a:avLst/>
          </a:prstGeom>
          <a:noFill/>
        </p:spPr>
        <p:txBody>
          <a:bodyPr wrap="none" rtlCol="0">
            <a:spAutoFit/>
          </a:bodyPr>
          <a:lstStyle/>
          <a:p>
            <a:pPr defTabSz="342900"/>
            <a:r>
              <a:rPr lang="zh-CN" altLang="en-US" sz="2400" dirty="0">
                <a:solidFill>
                  <a:prstClr val="black">
                    <a:lumMod val="75000"/>
                    <a:lumOff val="25000"/>
                  </a:prstClr>
                </a:solidFill>
                <a:cs typeface="+mn-ea"/>
                <a:sym typeface="+mn-lt"/>
              </a:rPr>
              <a:t>安全攻略及典型案例</a:t>
            </a:r>
            <a:endParaRPr lang="zh-CN" altLang="en-US" sz="2400" dirty="0">
              <a:solidFill>
                <a:prstClr val="black">
                  <a:lumMod val="75000"/>
                  <a:lumOff val="25000"/>
                </a:prstClr>
              </a:solidFill>
              <a:cs typeface="+mn-ea"/>
              <a:sym typeface="+mn-lt"/>
            </a:endParaRPr>
          </a:p>
        </p:txBody>
      </p:sp>
      <p:sp>
        <p:nvSpPr>
          <p:cNvPr id="7" name="矩形 6"/>
          <p:cNvSpPr>
            <a:spLocks noChangeArrowheads="1"/>
          </p:cNvSpPr>
          <p:nvPr/>
        </p:nvSpPr>
        <p:spPr bwMode="auto">
          <a:xfrm>
            <a:off x="840136" y="1348414"/>
            <a:ext cx="2189280" cy="401241"/>
          </a:xfrm>
          <a:prstGeom prst="rect">
            <a:avLst/>
          </a:prstGeom>
          <a:solidFill>
            <a:srgbClr val="2C7337"/>
          </a:solidFill>
          <a:ln>
            <a:noFill/>
          </a:ln>
        </p:spPr>
        <p:txBody>
          <a:bodyPr lIns="68562" tIns="34281" rIns="68562" bIns="34281"/>
          <a:lstStyle/>
          <a:p>
            <a:pPr eaLnBrk="1" hangingPunct="1"/>
            <a:endParaRPr lang="zh-CN" altLang="en-US">
              <a:cs typeface="+mn-ea"/>
              <a:sym typeface="+mn-lt"/>
            </a:endParaRPr>
          </a:p>
        </p:txBody>
      </p:sp>
      <p:sp>
        <p:nvSpPr>
          <p:cNvPr id="8" name="矩形 10"/>
          <p:cNvSpPr>
            <a:spLocks noChangeArrowheads="1"/>
          </p:cNvSpPr>
          <p:nvPr/>
        </p:nvSpPr>
        <p:spPr bwMode="auto">
          <a:xfrm>
            <a:off x="1301224" y="1364368"/>
            <a:ext cx="17281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dist"/>
            <a:r>
              <a:rPr lang="zh-CN" altLang="en-US" sz="1400" dirty="0">
                <a:solidFill>
                  <a:schemeClr val="bg1"/>
                </a:solidFill>
                <a:cs typeface="+mn-ea"/>
                <a:sym typeface="+mn-lt"/>
              </a:rPr>
              <a:t>防范指纹识别诈骗</a:t>
            </a:r>
            <a:endParaRPr lang="zh-CN" altLang="en-US" sz="1400" dirty="0">
              <a:solidFill>
                <a:schemeClr val="bg1"/>
              </a:solidFill>
              <a:cs typeface="+mn-ea"/>
              <a:sym typeface="+mn-lt"/>
            </a:endParaRPr>
          </a:p>
        </p:txBody>
      </p:sp>
      <p:pic>
        <p:nvPicPr>
          <p:cNvPr id="9" name="图片 8"/>
          <p:cNvPicPr>
            <a:picLocks noChangeAspect="1"/>
          </p:cNvPicPr>
          <p:nvPr/>
        </p:nvPicPr>
        <p:blipFill>
          <a:blip r:embed="rId1" cstate="screen"/>
          <a:srcRect/>
          <a:stretch>
            <a:fillRect/>
          </a:stretch>
        </p:blipFill>
        <p:spPr bwMode="auto">
          <a:xfrm>
            <a:off x="643065" y="1117433"/>
            <a:ext cx="658159" cy="63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663552" y="1949143"/>
            <a:ext cx="7647158" cy="284675"/>
          </a:xfrm>
          <a:prstGeom prst="rect">
            <a:avLst/>
          </a:prstGeom>
        </p:spPr>
        <p:txBody>
          <a:bodyPr wrap="square" lIns="68562" tIns="34281" rIns="68562" bIns="34281">
            <a:spAutoFit/>
          </a:bodyPr>
          <a:lstStyle/>
          <a:p>
            <a:pPr>
              <a:defRPr/>
            </a:pPr>
            <a:r>
              <a:rPr lang="zh-CN" altLang="en-US" sz="1400" dirty="0">
                <a:cs typeface="+mn-ea"/>
                <a:sym typeface="+mn-lt"/>
              </a:rPr>
              <a:t>指纹识别诈骗是不法分子利用受害人使用指纹解锁和指纹支付过程中的漏洞实施诈骗的行为。</a:t>
            </a:r>
            <a:endParaRPr lang="zh-CN" altLang="en-US" sz="1400" dirty="0">
              <a:solidFill>
                <a:schemeClr val="accent1"/>
              </a:solidFill>
              <a:cs typeface="+mn-ea"/>
              <a:sym typeface="+mn-lt"/>
            </a:endParaRPr>
          </a:p>
        </p:txBody>
      </p:sp>
      <p:sp>
        <p:nvSpPr>
          <p:cNvPr id="11" name="TextBox 4"/>
          <p:cNvSpPr txBox="1"/>
          <p:nvPr/>
        </p:nvSpPr>
        <p:spPr>
          <a:xfrm>
            <a:off x="663552" y="2381191"/>
            <a:ext cx="4219581" cy="1200329"/>
          </a:xfrm>
          <a:prstGeom prst="rect">
            <a:avLst/>
          </a:prstGeom>
          <a:noFill/>
        </p:spPr>
        <p:txBody>
          <a:bodyPr wrap="square" rtlCol="0">
            <a:spAutoFit/>
          </a:bodyPr>
          <a:lstStyle/>
          <a:p>
            <a:r>
              <a:rPr lang="zh-CN" altLang="en-US" sz="1200" b="1" dirty="0">
                <a:solidFill>
                  <a:srgbClr val="FF3300"/>
                </a:solidFill>
                <a:cs typeface="+mn-ea"/>
                <a:sym typeface="+mn-lt"/>
              </a:rPr>
              <a:t>案例十一</a:t>
            </a:r>
            <a:r>
              <a:rPr lang="en-US" altLang="zh-CN" sz="1200" b="1" dirty="0">
                <a:solidFill>
                  <a:srgbClr val="FF3300"/>
                </a:solidFill>
                <a:cs typeface="+mn-ea"/>
                <a:sym typeface="+mn-lt"/>
              </a:rPr>
              <a:t>:</a:t>
            </a:r>
            <a:r>
              <a:rPr lang="zh-CN" altLang="en-US" sz="1200" b="1" dirty="0">
                <a:solidFill>
                  <a:srgbClr val="FF3300"/>
                </a:solidFill>
                <a:cs typeface="+mn-ea"/>
                <a:sym typeface="+mn-lt"/>
              </a:rPr>
              <a:t>盗用指纹诈骗</a:t>
            </a:r>
            <a:endParaRPr lang="zh-CN" altLang="en-US" sz="1200" b="1" dirty="0">
              <a:solidFill>
                <a:srgbClr val="FF3300"/>
              </a:solidFill>
              <a:cs typeface="+mn-ea"/>
              <a:sym typeface="+mn-lt"/>
            </a:endParaRPr>
          </a:p>
          <a:p>
            <a:pPr algn="just"/>
            <a:r>
              <a:rPr lang="zh-CN" altLang="en-US" sz="1200" dirty="0">
                <a:cs typeface="+mn-ea"/>
                <a:sym typeface="+mn-lt"/>
              </a:rPr>
              <a:t>姜先生的手机解锁和支付需要指纹识别。一日姜先生和朋友在酒吧喝酒</a:t>
            </a:r>
            <a:r>
              <a:rPr lang="en-US" altLang="zh-CN" sz="1200" dirty="0">
                <a:cs typeface="+mn-ea"/>
                <a:sym typeface="+mn-lt"/>
              </a:rPr>
              <a:t>,</a:t>
            </a:r>
            <a:r>
              <a:rPr lang="zh-CN" altLang="en-US" sz="1200" dirty="0">
                <a:cs typeface="+mn-ea"/>
                <a:sym typeface="+mn-lt"/>
              </a:rPr>
              <a:t>在付费时姜先生使用了指纹支付。随后其朋友送醉酒的姜先生回家</a:t>
            </a:r>
            <a:r>
              <a:rPr lang="en-US" altLang="zh-CN" sz="1200" dirty="0">
                <a:cs typeface="+mn-ea"/>
                <a:sym typeface="+mn-lt"/>
              </a:rPr>
              <a:t>,</a:t>
            </a:r>
            <a:r>
              <a:rPr lang="zh-CN" altLang="en-US" sz="1200" dirty="0">
                <a:cs typeface="+mn-ea"/>
                <a:sym typeface="+mn-lt"/>
              </a:rPr>
              <a:t>在姜先生熟睡时</a:t>
            </a:r>
            <a:r>
              <a:rPr lang="en-US" altLang="zh-CN" sz="1200" dirty="0">
                <a:cs typeface="+mn-ea"/>
                <a:sym typeface="+mn-lt"/>
              </a:rPr>
              <a:t>,</a:t>
            </a:r>
            <a:r>
              <a:rPr lang="zh-CN" altLang="en-US" sz="1200" dirty="0">
                <a:cs typeface="+mn-ea"/>
                <a:sym typeface="+mn-lt"/>
              </a:rPr>
              <a:t>用姜先生的指纹支付向自己转账</a:t>
            </a:r>
            <a:r>
              <a:rPr lang="en-US" altLang="zh-CN" sz="1200" dirty="0">
                <a:cs typeface="+mn-ea"/>
                <a:sym typeface="+mn-lt"/>
              </a:rPr>
              <a:t>5200</a:t>
            </a:r>
            <a:r>
              <a:rPr lang="zh-CN" altLang="en-US" sz="1200" dirty="0">
                <a:cs typeface="+mn-ea"/>
                <a:sym typeface="+mn-lt"/>
              </a:rPr>
              <a:t>元</a:t>
            </a:r>
            <a:r>
              <a:rPr lang="en-US" altLang="zh-CN" sz="1200" dirty="0">
                <a:cs typeface="+mn-ea"/>
                <a:sym typeface="+mn-lt"/>
              </a:rPr>
              <a:t>,</a:t>
            </a:r>
            <a:r>
              <a:rPr lang="zh-CN" altLang="en-US" sz="1200" dirty="0">
                <a:cs typeface="+mn-ea"/>
                <a:sym typeface="+mn-lt"/>
              </a:rPr>
              <a:t>并删除了姜先生手机上的转账记录和扣款短信。</a:t>
            </a:r>
            <a:endParaRPr lang="zh-CN" altLang="en-US" sz="1200" dirty="0">
              <a:cs typeface="+mn-ea"/>
              <a:sym typeface="+mn-lt"/>
            </a:endParaRPr>
          </a:p>
        </p:txBody>
      </p:sp>
      <p:sp>
        <p:nvSpPr>
          <p:cNvPr id="12" name="TextBox 8"/>
          <p:cNvSpPr txBox="1"/>
          <p:nvPr/>
        </p:nvSpPr>
        <p:spPr>
          <a:xfrm>
            <a:off x="648419" y="3821351"/>
            <a:ext cx="4090698" cy="784830"/>
          </a:xfrm>
          <a:prstGeom prst="rect">
            <a:avLst/>
          </a:prstGeom>
          <a:noFill/>
        </p:spPr>
        <p:txBody>
          <a:bodyPr wrap="square" rtlCol="0">
            <a:spAutoFit/>
          </a:bodyPr>
          <a:lstStyle/>
          <a:p>
            <a:r>
              <a:rPr lang="zh-CN" altLang="zh-CN" sz="900" dirty="0">
                <a:solidFill>
                  <a:srgbClr val="FF3300"/>
                </a:solidFill>
                <a:cs typeface="+mn-ea"/>
                <a:sym typeface="+mn-lt"/>
              </a:rPr>
              <a:t>安全提示：</a:t>
            </a:r>
            <a:br>
              <a:rPr lang="en-US" altLang="zh-CN" sz="900" dirty="0">
                <a:solidFill>
                  <a:srgbClr val="FF3300"/>
                </a:solidFill>
                <a:cs typeface="+mn-ea"/>
                <a:sym typeface="+mn-lt"/>
              </a:rPr>
            </a:br>
            <a:r>
              <a:rPr lang="zh-CN" altLang="en-US" sz="900" dirty="0">
                <a:solidFill>
                  <a:srgbClr val="FF3300"/>
                </a:solidFill>
                <a:cs typeface="+mn-ea"/>
                <a:sym typeface="+mn-lt"/>
              </a:rPr>
              <a:t>●若手机发生摔碰</a:t>
            </a:r>
            <a:r>
              <a:rPr lang="en-US" altLang="zh-CN" sz="900" dirty="0">
                <a:solidFill>
                  <a:srgbClr val="FF3300"/>
                </a:solidFill>
                <a:cs typeface="+mn-ea"/>
                <a:sym typeface="+mn-lt"/>
              </a:rPr>
              <a:t>,</a:t>
            </a:r>
            <a:r>
              <a:rPr lang="zh-CN" altLang="en-US" sz="900" dirty="0">
                <a:solidFill>
                  <a:srgbClr val="FF3300"/>
                </a:solidFill>
                <a:cs typeface="+mn-ea"/>
                <a:sym typeface="+mn-lt"/>
              </a:rPr>
              <a:t>应及时枪查指纹解锁功能是否正常</a:t>
            </a:r>
            <a:endParaRPr lang="zh-CN" altLang="en-US" sz="900" dirty="0">
              <a:solidFill>
                <a:srgbClr val="FF3300"/>
              </a:solidFill>
              <a:cs typeface="+mn-ea"/>
              <a:sym typeface="+mn-lt"/>
            </a:endParaRPr>
          </a:p>
          <a:p>
            <a:r>
              <a:rPr lang="zh-CN" altLang="en-US" sz="900" dirty="0">
                <a:solidFill>
                  <a:srgbClr val="FF3300"/>
                </a:solidFill>
                <a:cs typeface="+mn-ea"/>
                <a:sym typeface="+mn-lt"/>
              </a:rPr>
              <a:t>●在使用指纹验证前</a:t>
            </a:r>
            <a:r>
              <a:rPr lang="en-US" altLang="zh-CN" sz="900" dirty="0">
                <a:solidFill>
                  <a:srgbClr val="FF3300"/>
                </a:solidFill>
                <a:cs typeface="+mn-ea"/>
                <a:sym typeface="+mn-lt"/>
              </a:rPr>
              <a:t>,</a:t>
            </a:r>
            <a:r>
              <a:rPr lang="zh-CN" altLang="en-US" sz="900" dirty="0">
                <a:solidFill>
                  <a:srgbClr val="FF3300"/>
                </a:solidFill>
                <a:cs typeface="+mn-ea"/>
                <a:sym typeface="+mn-lt"/>
              </a:rPr>
              <a:t>检查指纹触摸键上是否有其他异物</a:t>
            </a:r>
            <a:r>
              <a:rPr lang="en-US" altLang="zh-CN" sz="900" dirty="0">
                <a:solidFill>
                  <a:srgbClr val="FF3300"/>
                </a:solidFill>
                <a:cs typeface="+mn-ea"/>
                <a:sym typeface="+mn-lt"/>
              </a:rPr>
              <a:t>;</a:t>
            </a:r>
            <a:endParaRPr lang="en-US" altLang="zh-CN" sz="900" dirty="0">
              <a:solidFill>
                <a:srgbClr val="FF3300"/>
              </a:solidFill>
              <a:cs typeface="+mn-ea"/>
              <a:sym typeface="+mn-lt"/>
            </a:endParaRPr>
          </a:p>
          <a:p>
            <a:r>
              <a:rPr lang="en-US" altLang="zh-CN" sz="900" dirty="0">
                <a:solidFill>
                  <a:srgbClr val="FF3300"/>
                </a:solidFill>
                <a:cs typeface="+mn-ea"/>
                <a:sym typeface="+mn-lt"/>
              </a:rPr>
              <a:t>●</a:t>
            </a:r>
            <a:r>
              <a:rPr lang="zh-CN" altLang="en-US" sz="900" dirty="0">
                <a:solidFill>
                  <a:srgbClr val="FF3300"/>
                </a:solidFill>
                <a:cs typeface="+mn-ea"/>
                <a:sym typeface="+mn-lt"/>
              </a:rPr>
              <a:t>开通指纹支付后</a:t>
            </a:r>
            <a:r>
              <a:rPr lang="en-US" altLang="zh-CN" sz="900" dirty="0">
                <a:solidFill>
                  <a:srgbClr val="FF3300"/>
                </a:solidFill>
                <a:cs typeface="+mn-ea"/>
                <a:sym typeface="+mn-lt"/>
              </a:rPr>
              <a:t>,</a:t>
            </a:r>
            <a:r>
              <a:rPr lang="zh-CN" altLang="en-US" sz="900" dirty="0">
                <a:solidFill>
                  <a:srgbClr val="FF3300"/>
                </a:solidFill>
                <a:cs typeface="+mn-ea"/>
                <a:sym typeface="+mn-lt"/>
              </a:rPr>
              <a:t>应限额并妥善保管手机</a:t>
            </a:r>
            <a:r>
              <a:rPr lang="en-US" altLang="zh-CN" sz="900" dirty="0">
                <a:solidFill>
                  <a:srgbClr val="FF3300"/>
                </a:solidFill>
                <a:cs typeface="+mn-ea"/>
                <a:sym typeface="+mn-lt"/>
              </a:rPr>
              <a:t>,</a:t>
            </a:r>
            <a:r>
              <a:rPr lang="zh-CN" altLang="en-US" sz="900" dirty="0">
                <a:solidFill>
                  <a:srgbClr val="FF3300"/>
                </a:solidFill>
                <a:cs typeface="+mn-ea"/>
                <a:sym typeface="+mn-lt"/>
              </a:rPr>
              <a:t>避免被人盜用</a:t>
            </a:r>
            <a:r>
              <a:rPr lang="en-US" altLang="zh-CN" sz="900" dirty="0">
                <a:solidFill>
                  <a:srgbClr val="FF3300"/>
                </a:solidFill>
                <a:cs typeface="+mn-ea"/>
                <a:sym typeface="+mn-lt"/>
              </a:rPr>
              <a:t>;</a:t>
            </a:r>
            <a:endParaRPr lang="en-US" altLang="zh-CN" sz="900" dirty="0">
              <a:solidFill>
                <a:srgbClr val="FF3300"/>
              </a:solidFill>
              <a:cs typeface="+mn-ea"/>
              <a:sym typeface="+mn-lt"/>
            </a:endParaRPr>
          </a:p>
          <a:p>
            <a:r>
              <a:rPr lang="en-US" altLang="zh-CN" sz="900" dirty="0">
                <a:solidFill>
                  <a:srgbClr val="FF3300"/>
                </a:solidFill>
                <a:cs typeface="+mn-ea"/>
                <a:sym typeface="+mn-lt"/>
              </a:rPr>
              <a:t>●</a:t>
            </a:r>
            <a:r>
              <a:rPr lang="zh-CN" altLang="en-US" sz="900" dirty="0">
                <a:solidFill>
                  <a:srgbClr val="FF3300"/>
                </a:solidFill>
                <a:cs typeface="+mn-ea"/>
                <a:sym typeface="+mn-lt"/>
              </a:rPr>
              <a:t>尽量避免他人的指纹录入到自己的手机中。</a:t>
            </a:r>
            <a:endParaRPr lang="zh-CN" altLang="en-US" sz="900" dirty="0">
              <a:solidFill>
                <a:srgbClr val="FF3300"/>
              </a:solidFill>
              <a:cs typeface="+mn-ea"/>
              <a:sym typeface="+mn-lt"/>
            </a:endParaRPr>
          </a:p>
        </p:txBody>
      </p:sp>
      <p:pic>
        <p:nvPicPr>
          <p:cNvPr id="13" name="图片 12"/>
          <p:cNvPicPr>
            <a:picLocks noChangeAspect="1"/>
          </p:cNvPicPr>
          <p:nvPr/>
        </p:nvPicPr>
        <p:blipFill>
          <a:blip r:embed="rId2" cstate="screen"/>
          <a:stretch>
            <a:fillRect/>
          </a:stretch>
        </p:blipFill>
        <p:spPr>
          <a:xfrm>
            <a:off x="5143090" y="2669223"/>
            <a:ext cx="3196427" cy="1474715"/>
          </a:xfrm>
          <a:prstGeom prst="rect">
            <a:avLst/>
          </a:prstGeom>
        </p:spPr>
      </p:pic>
      <p:sp>
        <p:nvSpPr>
          <p:cNvPr id="3" name="文本框 2"/>
          <p:cNvSpPr txBox="1"/>
          <p:nvPr/>
        </p:nvSpPr>
        <p:spPr>
          <a:xfrm>
            <a:off x="3962400" y="1451610"/>
            <a:ext cx="3048000" cy="368300"/>
          </a:xfrm>
          <a:prstGeom prst="rect">
            <a:avLst/>
          </a:prstGeom>
          <a:noFill/>
        </p:spPr>
        <p:txBody>
          <a:bodyPr wrap="square" rtlCol="0">
            <a:spAutoFit/>
          </a:bodyPr>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3397885" y="339725"/>
            <a:ext cx="2954655" cy="461645"/>
          </a:xfrm>
          <a:prstGeom prst="rect">
            <a:avLst/>
          </a:prstGeom>
          <a:noFill/>
        </p:spPr>
        <p:txBody>
          <a:bodyPr wrap="none" rtlCol="0">
            <a:spAutoFit/>
          </a:bodyPr>
          <a:lstStyle/>
          <a:p>
            <a:pPr defTabSz="342900"/>
            <a:r>
              <a:rPr lang="zh-CN" altLang="en-US" sz="2400" dirty="0">
                <a:solidFill>
                  <a:prstClr val="black">
                    <a:lumMod val="75000"/>
                    <a:lumOff val="25000"/>
                  </a:prstClr>
                </a:solidFill>
                <a:cs typeface="+mn-ea"/>
                <a:sym typeface="+mn-lt"/>
              </a:rPr>
              <a:t>安全攻略及典型案例</a:t>
            </a:r>
            <a:endParaRPr lang="zh-CN" altLang="en-US" sz="2400" dirty="0">
              <a:solidFill>
                <a:prstClr val="black">
                  <a:lumMod val="75000"/>
                  <a:lumOff val="25000"/>
                </a:prstClr>
              </a:solidFill>
              <a:cs typeface="+mn-ea"/>
              <a:sym typeface="+mn-lt"/>
            </a:endParaRPr>
          </a:p>
        </p:txBody>
      </p:sp>
      <p:sp>
        <p:nvSpPr>
          <p:cNvPr id="7" name="矩形 6"/>
          <p:cNvSpPr>
            <a:spLocks noChangeArrowheads="1"/>
          </p:cNvSpPr>
          <p:nvPr/>
        </p:nvSpPr>
        <p:spPr bwMode="auto">
          <a:xfrm>
            <a:off x="840136" y="1348414"/>
            <a:ext cx="2189280" cy="401241"/>
          </a:xfrm>
          <a:prstGeom prst="rect">
            <a:avLst/>
          </a:prstGeom>
          <a:solidFill>
            <a:srgbClr val="2C7337"/>
          </a:solidFill>
          <a:ln>
            <a:noFill/>
          </a:ln>
        </p:spPr>
        <p:txBody>
          <a:bodyPr lIns="68562" tIns="34281" rIns="68562" bIns="34281"/>
          <a:lstStyle/>
          <a:p>
            <a:pPr eaLnBrk="1" hangingPunct="1"/>
            <a:endParaRPr lang="zh-CN" altLang="en-US">
              <a:cs typeface="+mn-ea"/>
              <a:sym typeface="+mn-lt"/>
            </a:endParaRPr>
          </a:p>
        </p:txBody>
      </p:sp>
      <p:sp>
        <p:nvSpPr>
          <p:cNvPr id="8" name="矩形 10"/>
          <p:cNvSpPr>
            <a:spLocks noChangeArrowheads="1"/>
          </p:cNvSpPr>
          <p:nvPr/>
        </p:nvSpPr>
        <p:spPr bwMode="auto">
          <a:xfrm>
            <a:off x="1301224" y="1364368"/>
            <a:ext cx="17281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dist"/>
            <a:r>
              <a:rPr lang="zh-CN" altLang="en-US" sz="1600" dirty="0">
                <a:solidFill>
                  <a:schemeClr val="bg1"/>
                </a:solidFill>
                <a:cs typeface="+mn-ea"/>
                <a:sym typeface="+mn-lt"/>
              </a:rPr>
              <a:t>防范网购诈骗</a:t>
            </a:r>
            <a:endParaRPr lang="zh-CN" altLang="en-US" sz="1600" dirty="0">
              <a:solidFill>
                <a:schemeClr val="bg1"/>
              </a:solidFill>
              <a:cs typeface="+mn-ea"/>
              <a:sym typeface="+mn-lt"/>
            </a:endParaRPr>
          </a:p>
        </p:txBody>
      </p:sp>
      <p:pic>
        <p:nvPicPr>
          <p:cNvPr id="9" name="图片 8"/>
          <p:cNvPicPr>
            <a:picLocks noChangeAspect="1"/>
          </p:cNvPicPr>
          <p:nvPr/>
        </p:nvPicPr>
        <p:blipFill>
          <a:blip r:embed="rId1" cstate="screen"/>
          <a:srcRect/>
          <a:stretch>
            <a:fillRect/>
          </a:stretch>
        </p:blipFill>
        <p:spPr bwMode="auto">
          <a:xfrm>
            <a:off x="643065" y="1117433"/>
            <a:ext cx="658159" cy="63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643065" y="1838298"/>
            <a:ext cx="7604041" cy="284675"/>
          </a:xfrm>
          <a:prstGeom prst="rect">
            <a:avLst/>
          </a:prstGeom>
        </p:spPr>
        <p:txBody>
          <a:bodyPr wrap="square" lIns="68562" tIns="34281" rIns="68562" bIns="34281">
            <a:spAutoFit/>
          </a:bodyPr>
          <a:lstStyle/>
          <a:p>
            <a:pPr>
              <a:defRPr/>
            </a:pPr>
            <a:r>
              <a:rPr lang="zh-CN" altLang="en-US" sz="1400" dirty="0">
                <a:cs typeface="+mn-ea"/>
                <a:sym typeface="+mn-lt"/>
              </a:rPr>
              <a:t>网购诈骗是不法分子利用受害人在网购过程中的疏忽来实施的诈骗。</a:t>
            </a:r>
            <a:endParaRPr lang="zh-CN" altLang="en-US" sz="1400" dirty="0">
              <a:solidFill>
                <a:schemeClr val="accent1"/>
              </a:solidFill>
              <a:cs typeface="+mn-ea"/>
              <a:sym typeface="+mn-lt"/>
            </a:endParaRPr>
          </a:p>
        </p:txBody>
      </p:sp>
      <p:sp>
        <p:nvSpPr>
          <p:cNvPr id="11" name="TextBox 4"/>
          <p:cNvSpPr txBox="1"/>
          <p:nvPr/>
        </p:nvSpPr>
        <p:spPr>
          <a:xfrm>
            <a:off x="3544242" y="2139702"/>
            <a:ext cx="4863828" cy="1754326"/>
          </a:xfrm>
          <a:prstGeom prst="rect">
            <a:avLst/>
          </a:prstGeom>
          <a:noFill/>
        </p:spPr>
        <p:txBody>
          <a:bodyPr wrap="square" rtlCol="0">
            <a:spAutoFit/>
          </a:bodyPr>
          <a:lstStyle/>
          <a:p>
            <a:r>
              <a:rPr lang="zh-CN" altLang="en-US" sz="1200" b="1" dirty="0">
                <a:solidFill>
                  <a:srgbClr val="FF3300"/>
                </a:solidFill>
                <a:cs typeface="+mn-ea"/>
                <a:sym typeface="+mn-lt"/>
              </a:rPr>
              <a:t>案例十二：网购退款诈骗</a:t>
            </a:r>
            <a:endParaRPr lang="zh-CN" altLang="en-US" sz="1200" b="1" dirty="0">
              <a:solidFill>
                <a:srgbClr val="FF3300"/>
              </a:solidFill>
              <a:cs typeface="+mn-ea"/>
              <a:sym typeface="+mn-lt"/>
            </a:endParaRPr>
          </a:p>
          <a:p>
            <a:r>
              <a:rPr lang="zh-CN" altLang="en-US" sz="1200" dirty="0">
                <a:cs typeface="+mn-ea"/>
                <a:sym typeface="+mn-lt"/>
              </a:rPr>
              <a:t>陈女士在某网款购平台上购买了件价格几十元的物品</a:t>
            </a:r>
            <a:r>
              <a:rPr lang="en-US" altLang="zh-CN" sz="1200" dirty="0">
                <a:cs typeface="+mn-ea"/>
                <a:sym typeface="+mn-lt"/>
              </a:rPr>
              <a:t>,</a:t>
            </a:r>
            <a:r>
              <a:rPr lang="zh-CN" altLang="en-US" sz="1200" dirty="0">
                <a:cs typeface="+mn-ea"/>
                <a:sym typeface="+mn-lt"/>
              </a:rPr>
              <a:t>因对物品不满意申请退款。经沟通</a:t>
            </a:r>
            <a:r>
              <a:rPr lang="en-US" altLang="zh-CN" sz="1200" dirty="0">
                <a:cs typeface="+mn-ea"/>
                <a:sym typeface="+mn-lt"/>
              </a:rPr>
              <a:t>,</a:t>
            </a:r>
            <a:r>
              <a:rPr lang="zh-CN" altLang="en-US" sz="1200" dirty="0">
                <a:cs typeface="+mn-ea"/>
                <a:sym typeface="+mn-lt"/>
              </a:rPr>
              <a:t>网店同意退款并指导陈女士通过某支付平台办理退款手续</a:t>
            </a:r>
            <a:r>
              <a:rPr lang="en-US" altLang="zh-CN" sz="1200" dirty="0">
                <a:cs typeface="+mn-ea"/>
                <a:sym typeface="+mn-lt"/>
              </a:rPr>
              <a:t>,</a:t>
            </a:r>
            <a:r>
              <a:rPr lang="zh-CN" altLang="en-US" sz="1200" dirty="0">
                <a:cs typeface="+mn-ea"/>
                <a:sym typeface="+mn-lt"/>
              </a:rPr>
              <a:t>款项很快就退回至陈女士的银行卡</a:t>
            </a:r>
            <a:r>
              <a:rPr lang="en-US" altLang="zh-CN" sz="1200" dirty="0">
                <a:cs typeface="+mn-ea"/>
                <a:sym typeface="+mn-lt"/>
              </a:rPr>
              <a:t>,</a:t>
            </a:r>
            <a:r>
              <a:rPr lang="zh-CN" altLang="en-US" sz="1200" dirty="0">
                <a:cs typeface="+mn-ea"/>
                <a:sym typeface="+mn-lt"/>
              </a:rPr>
              <a:t>但金额却为</a:t>
            </a:r>
            <a:r>
              <a:rPr lang="en-US" altLang="zh-CN" sz="1200" dirty="0">
                <a:cs typeface="+mn-ea"/>
                <a:sym typeface="+mn-lt"/>
              </a:rPr>
              <a:t>1</a:t>
            </a:r>
            <a:r>
              <a:rPr lang="zh-CN" altLang="en-US" sz="1200" dirty="0">
                <a:cs typeface="+mn-ea"/>
                <a:sym typeface="+mn-lt"/>
              </a:rPr>
              <a:t>万元。网店的电话紧跟而至</a:t>
            </a:r>
            <a:r>
              <a:rPr lang="en-US" altLang="zh-CN" sz="1200" dirty="0">
                <a:cs typeface="+mn-ea"/>
                <a:sym typeface="+mn-lt"/>
              </a:rPr>
              <a:t>,</a:t>
            </a:r>
            <a:r>
              <a:rPr lang="zh-CN" altLang="en-US" sz="1200" dirty="0">
                <a:cs typeface="+mn-ea"/>
                <a:sym typeface="+mn-lt"/>
              </a:rPr>
              <a:t>声称由于误操作</a:t>
            </a:r>
            <a:r>
              <a:rPr lang="en-US" altLang="zh-CN" sz="1200" dirty="0">
                <a:cs typeface="+mn-ea"/>
                <a:sym typeface="+mn-lt"/>
              </a:rPr>
              <a:t>,</a:t>
            </a:r>
            <a:r>
              <a:rPr lang="zh-CN" altLang="en-US" sz="1200" dirty="0">
                <a:cs typeface="+mn-ea"/>
                <a:sym typeface="+mn-lt"/>
              </a:rPr>
              <a:t>错转成了</a:t>
            </a:r>
            <a:r>
              <a:rPr lang="en-US" altLang="zh-CN" sz="1200" dirty="0">
                <a:cs typeface="+mn-ea"/>
                <a:sym typeface="+mn-lt"/>
              </a:rPr>
              <a:t>1</a:t>
            </a:r>
            <a:r>
              <a:rPr lang="zh-CN" altLang="en-US" sz="1200" dirty="0">
                <a:cs typeface="+mn-ea"/>
                <a:sym typeface="+mn-lt"/>
              </a:rPr>
              <a:t>万元，要求陈女士把钱退回到指定的账户</a:t>
            </a:r>
            <a:r>
              <a:rPr lang="en-US" altLang="zh-CN" sz="1200" dirty="0">
                <a:cs typeface="+mn-ea"/>
                <a:sym typeface="+mn-lt"/>
              </a:rPr>
              <a:t>,</a:t>
            </a:r>
            <a:r>
              <a:rPr lang="zh-CN" altLang="en-US" sz="1200" dirty="0">
                <a:cs typeface="+mn-ea"/>
                <a:sym typeface="+mn-lt"/>
              </a:rPr>
              <a:t>否则就会报警。幸好陈女士警惕性较高</a:t>
            </a:r>
            <a:r>
              <a:rPr lang="en-US" altLang="zh-CN" sz="1200" dirty="0">
                <a:cs typeface="+mn-ea"/>
                <a:sym typeface="+mn-lt"/>
              </a:rPr>
              <a:t>,</a:t>
            </a:r>
            <a:r>
              <a:rPr lang="zh-CN" altLang="en-US" sz="1200" dirty="0">
                <a:cs typeface="+mn-ea"/>
                <a:sym typeface="+mn-lt"/>
              </a:rPr>
              <a:t>立即向公安机关报案</a:t>
            </a:r>
            <a:r>
              <a:rPr lang="en-US" altLang="zh-CN" sz="1200" dirty="0">
                <a:cs typeface="+mn-ea"/>
                <a:sym typeface="+mn-lt"/>
              </a:rPr>
              <a:t>,</a:t>
            </a:r>
            <a:r>
              <a:rPr lang="zh-CN" altLang="en-US" sz="1200" dirty="0">
                <a:cs typeface="+mn-ea"/>
                <a:sym typeface="+mn-lt"/>
              </a:rPr>
              <a:t>未造成资金损失。经调查</a:t>
            </a:r>
            <a:r>
              <a:rPr lang="en-US" altLang="zh-CN" sz="1200" dirty="0">
                <a:cs typeface="+mn-ea"/>
                <a:sym typeface="+mn-lt"/>
              </a:rPr>
              <a:t>,</a:t>
            </a:r>
            <a:r>
              <a:rPr lang="zh-CN" altLang="en-US" sz="1200" dirty="0">
                <a:cs typeface="+mn-ea"/>
                <a:sym typeface="+mn-lt"/>
              </a:rPr>
              <a:t>陈女士在通过某支付平台办理退款时</a:t>
            </a:r>
            <a:r>
              <a:rPr lang="en-US" altLang="zh-CN" sz="1200" dirty="0">
                <a:cs typeface="+mn-ea"/>
                <a:sym typeface="+mn-lt"/>
              </a:rPr>
              <a:t>,</a:t>
            </a:r>
            <a:r>
              <a:rPr lang="zh-CN" altLang="en-US" sz="1200" dirty="0">
                <a:cs typeface="+mn-ea"/>
                <a:sym typeface="+mn-lt"/>
              </a:rPr>
              <a:t>实际上是点开了支付平台的贷款页面并操作成功</a:t>
            </a:r>
            <a:r>
              <a:rPr lang="en-US" altLang="zh-CN" sz="1200" dirty="0">
                <a:cs typeface="+mn-ea"/>
                <a:sym typeface="+mn-lt"/>
              </a:rPr>
              <a:t>,</a:t>
            </a:r>
            <a:r>
              <a:rPr lang="zh-CN" altLang="en-US" sz="1200" dirty="0">
                <a:cs typeface="+mn-ea"/>
                <a:sym typeface="+mn-lt"/>
              </a:rPr>
              <a:t>而不法分子谎称是其退款操作错误</a:t>
            </a:r>
            <a:r>
              <a:rPr lang="en-US" altLang="zh-CN" sz="1200" dirty="0">
                <a:cs typeface="+mn-ea"/>
                <a:sym typeface="+mn-lt"/>
              </a:rPr>
              <a:t>,</a:t>
            </a:r>
            <a:r>
              <a:rPr lang="zh-CN" altLang="en-US" sz="1200" dirty="0">
                <a:cs typeface="+mn-ea"/>
                <a:sym typeface="+mn-lt"/>
              </a:rPr>
              <a:t>要求陈女士退回</a:t>
            </a:r>
            <a:r>
              <a:rPr lang="en-US" altLang="zh-CN" sz="1200" dirty="0">
                <a:cs typeface="+mn-ea"/>
                <a:sym typeface="+mn-lt"/>
              </a:rPr>
              <a:t>,</a:t>
            </a:r>
            <a:r>
              <a:rPr lang="zh-CN" altLang="en-US" sz="1200" dirty="0">
                <a:cs typeface="+mn-ea"/>
                <a:sym typeface="+mn-lt"/>
              </a:rPr>
              <a:t>以此实施诈骗。</a:t>
            </a:r>
            <a:endParaRPr lang="zh-CN" altLang="en-US" sz="1200" dirty="0">
              <a:cs typeface="+mn-ea"/>
              <a:sym typeface="+mn-lt"/>
            </a:endParaRPr>
          </a:p>
        </p:txBody>
      </p:sp>
      <p:sp>
        <p:nvSpPr>
          <p:cNvPr id="12" name="TextBox 14"/>
          <p:cNvSpPr txBox="1"/>
          <p:nvPr/>
        </p:nvSpPr>
        <p:spPr>
          <a:xfrm>
            <a:off x="3563888" y="4011910"/>
            <a:ext cx="3024336" cy="784830"/>
          </a:xfrm>
          <a:prstGeom prst="rect">
            <a:avLst/>
          </a:prstGeom>
          <a:noFill/>
        </p:spPr>
        <p:txBody>
          <a:bodyPr wrap="square" rtlCol="0">
            <a:spAutoFit/>
          </a:bodyPr>
          <a:lstStyle/>
          <a:p>
            <a:r>
              <a:rPr lang="zh-CN" altLang="zh-CN" sz="900" dirty="0">
                <a:solidFill>
                  <a:srgbClr val="FF3300"/>
                </a:solidFill>
                <a:cs typeface="+mn-ea"/>
                <a:sym typeface="+mn-lt"/>
              </a:rPr>
              <a:t>安全提示：</a:t>
            </a:r>
            <a:br>
              <a:rPr lang="en-US" altLang="zh-CN" sz="900" dirty="0">
                <a:solidFill>
                  <a:srgbClr val="FF3300"/>
                </a:solidFill>
                <a:cs typeface="+mn-ea"/>
                <a:sym typeface="+mn-lt"/>
              </a:rPr>
            </a:br>
            <a:r>
              <a:rPr lang="zh-CN" altLang="en-US" sz="900" dirty="0">
                <a:solidFill>
                  <a:srgbClr val="FF3300"/>
                </a:solidFill>
                <a:cs typeface="+mn-ea"/>
                <a:sym typeface="+mn-lt"/>
              </a:rPr>
              <a:t>●不点击陌生人发送的链接</a:t>
            </a:r>
            <a:r>
              <a:rPr lang="en-US" altLang="zh-CN" sz="900" dirty="0">
                <a:solidFill>
                  <a:srgbClr val="FF3300"/>
                </a:solidFill>
                <a:cs typeface="+mn-ea"/>
                <a:sym typeface="+mn-lt"/>
              </a:rPr>
              <a:t>,</a:t>
            </a:r>
            <a:r>
              <a:rPr lang="zh-CN" altLang="en-US" sz="900" dirty="0">
                <a:solidFill>
                  <a:srgbClr val="FF3300"/>
                </a:solidFill>
                <a:cs typeface="+mn-ea"/>
                <a:sym typeface="+mn-lt"/>
              </a:rPr>
              <a:t>不扫描陌生人发送的二维码</a:t>
            </a:r>
            <a:r>
              <a:rPr lang="en-US" altLang="zh-CN" sz="900" dirty="0">
                <a:solidFill>
                  <a:srgbClr val="FF3300"/>
                </a:solidFill>
                <a:cs typeface="+mn-ea"/>
                <a:sym typeface="+mn-lt"/>
              </a:rPr>
              <a:t>;</a:t>
            </a:r>
            <a:endParaRPr lang="en-US" altLang="zh-CN" sz="900" dirty="0">
              <a:solidFill>
                <a:srgbClr val="FF3300"/>
              </a:solidFill>
              <a:cs typeface="+mn-ea"/>
              <a:sym typeface="+mn-lt"/>
            </a:endParaRPr>
          </a:p>
          <a:p>
            <a:r>
              <a:rPr lang="en-US" altLang="zh-CN" sz="900" dirty="0">
                <a:solidFill>
                  <a:srgbClr val="FF3300"/>
                </a:solidFill>
                <a:cs typeface="+mn-ea"/>
                <a:sym typeface="+mn-lt"/>
              </a:rPr>
              <a:t>●</a:t>
            </a:r>
            <a:r>
              <a:rPr lang="zh-CN" altLang="en-US" sz="900" dirty="0">
                <a:solidFill>
                  <a:srgbClr val="FF3300"/>
                </a:solidFill>
                <a:cs typeface="+mn-ea"/>
                <a:sym typeface="+mn-lt"/>
              </a:rPr>
              <a:t>网购退款时</a:t>
            </a:r>
            <a:r>
              <a:rPr lang="en-US" altLang="zh-CN" sz="900" dirty="0">
                <a:solidFill>
                  <a:srgbClr val="FF3300"/>
                </a:solidFill>
                <a:cs typeface="+mn-ea"/>
                <a:sym typeface="+mn-lt"/>
              </a:rPr>
              <a:t>,</a:t>
            </a:r>
            <a:r>
              <a:rPr lang="zh-CN" altLang="en-US" sz="900" dirty="0">
                <a:solidFill>
                  <a:srgbClr val="FF3300"/>
                </a:solidFill>
                <a:cs typeface="+mn-ea"/>
                <a:sym typeface="+mn-lt"/>
              </a:rPr>
              <a:t>要在电商平台的官方网站操作</a:t>
            </a:r>
            <a:r>
              <a:rPr lang="en-US" altLang="zh-CN" sz="900" dirty="0">
                <a:solidFill>
                  <a:srgbClr val="FF3300"/>
                </a:solidFill>
                <a:cs typeface="+mn-ea"/>
                <a:sym typeface="+mn-lt"/>
              </a:rPr>
              <a:t>;</a:t>
            </a:r>
            <a:endParaRPr lang="en-US" altLang="zh-CN" sz="900" dirty="0">
              <a:solidFill>
                <a:srgbClr val="FF3300"/>
              </a:solidFill>
              <a:cs typeface="+mn-ea"/>
              <a:sym typeface="+mn-lt"/>
            </a:endParaRPr>
          </a:p>
          <a:p>
            <a:r>
              <a:rPr lang="en-US" altLang="zh-CN" sz="900" dirty="0">
                <a:solidFill>
                  <a:srgbClr val="FF3300"/>
                </a:solidFill>
                <a:cs typeface="+mn-ea"/>
                <a:sym typeface="+mn-lt"/>
              </a:rPr>
              <a:t>●</a:t>
            </a:r>
            <a:r>
              <a:rPr lang="zh-CN" altLang="en-US" sz="900" dirty="0">
                <a:solidFill>
                  <a:srgbClr val="FF3300"/>
                </a:solidFill>
                <a:cs typeface="+mn-ea"/>
                <a:sym typeface="+mn-lt"/>
              </a:rPr>
              <a:t>注意鉴別网址真伪</a:t>
            </a:r>
            <a:r>
              <a:rPr lang="en-US" altLang="zh-CN" sz="900" dirty="0">
                <a:solidFill>
                  <a:srgbClr val="FF3300"/>
                </a:solidFill>
                <a:cs typeface="+mn-ea"/>
                <a:sym typeface="+mn-lt"/>
              </a:rPr>
              <a:t>,</a:t>
            </a:r>
            <a:r>
              <a:rPr lang="zh-CN" altLang="en-US" sz="900" dirty="0">
                <a:solidFill>
                  <a:srgbClr val="FF3300"/>
                </a:solidFill>
                <a:cs typeface="+mn-ea"/>
                <a:sym typeface="+mn-lt"/>
              </a:rPr>
              <a:t>谨防账号密码被盗</a:t>
            </a:r>
            <a:endParaRPr lang="zh-CN" altLang="en-US" sz="900" dirty="0">
              <a:solidFill>
                <a:srgbClr val="FF3300"/>
              </a:solidFill>
              <a:cs typeface="+mn-ea"/>
              <a:sym typeface="+mn-lt"/>
            </a:endParaRPr>
          </a:p>
          <a:p>
            <a:r>
              <a:rPr lang="zh-CN" altLang="en-US" sz="900" dirty="0">
                <a:solidFill>
                  <a:srgbClr val="FF3300"/>
                </a:solidFill>
                <a:cs typeface="+mn-ea"/>
                <a:sym typeface="+mn-lt"/>
              </a:rPr>
              <a:t>●网络购物要留个心眼</a:t>
            </a:r>
            <a:r>
              <a:rPr lang="en-US" altLang="zh-CN" sz="900" dirty="0">
                <a:solidFill>
                  <a:srgbClr val="FF3300"/>
                </a:solidFill>
                <a:cs typeface="+mn-ea"/>
                <a:sym typeface="+mn-lt"/>
              </a:rPr>
              <a:t>,</a:t>
            </a:r>
            <a:r>
              <a:rPr lang="zh-CN" altLang="en-US" sz="900" dirty="0">
                <a:solidFill>
                  <a:srgbClr val="FF3300"/>
                </a:solidFill>
                <a:cs typeface="+mn-ea"/>
                <a:sym typeface="+mn-lt"/>
              </a:rPr>
              <a:t>千万别贪小便宜上大当。</a:t>
            </a:r>
            <a:endParaRPr lang="zh-CN" altLang="en-US" sz="900" dirty="0">
              <a:solidFill>
                <a:srgbClr val="FF3300"/>
              </a:solidFill>
              <a:cs typeface="+mn-ea"/>
              <a:sym typeface="+mn-lt"/>
            </a:endParaRPr>
          </a:p>
        </p:txBody>
      </p:sp>
      <p:pic>
        <p:nvPicPr>
          <p:cNvPr id="13" name="图片 12"/>
          <p:cNvPicPr>
            <a:picLocks noChangeAspect="1"/>
          </p:cNvPicPr>
          <p:nvPr/>
        </p:nvPicPr>
        <p:blipFill>
          <a:blip r:embed="rId2" cstate="screen"/>
          <a:stretch>
            <a:fillRect/>
          </a:stretch>
        </p:blipFill>
        <p:spPr>
          <a:xfrm>
            <a:off x="564703" y="2571750"/>
            <a:ext cx="2927177" cy="172819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txBox="1"/>
          <p:nvPr/>
        </p:nvSpPr>
        <p:spPr>
          <a:xfrm>
            <a:off x="1284327" y="1300738"/>
            <a:ext cx="6575345" cy="2052638"/>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2700" kern="1200" cap="all" baseline="0">
                <a:solidFill>
                  <a:schemeClr val="tx1"/>
                </a:solidFill>
                <a:effectLst/>
                <a:latin typeface="+mj-lt"/>
                <a:ea typeface="+mj-ea"/>
                <a:cs typeface="+mj-cs"/>
              </a:defRPr>
            </a:lvl1pPr>
          </a:lstStyle>
          <a:p>
            <a:r>
              <a:rPr lang="zh-CN" altLang="en-US" sz="3600" b="1" dirty="0">
                <a:solidFill>
                  <a:srgbClr val="2C7337"/>
                </a:solidFill>
                <a:latin typeface="+mn-lt"/>
                <a:ea typeface="+mn-ea"/>
                <a:cs typeface="+mn-ea"/>
                <a:sym typeface="+mn-lt"/>
              </a:rPr>
              <a:t>提升安全意识，培养良好习惯</a:t>
            </a:r>
            <a:endParaRPr lang="zh-CN" altLang="en-US" sz="3600" b="1" dirty="0">
              <a:solidFill>
                <a:srgbClr val="2C7337"/>
              </a:solidFill>
              <a:latin typeface="+mn-lt"/>
              <a:ea typeface="+mn-ea"/>
              <a:cs typeface="+mn-ea"/>
              <a:sym typeface="+mn-lt"/>
            </a:endParaRPr>
          </a:p>
        </p:txBody>
      </p:sp>
      <p:sp>
        <p:nvSpPr>
          <p:cNvPr id="10" name="标题 1"/>
          <p:cNvSpPr txBox="1"/>
          <p:nvPr/>
        </p:nvSpPr>
        <p:spPr>
          <a:xfrm>
            <a:off x="1284327" y="1131590"/>
            <a:ext cx="6575345" cy="843995"/>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defTabSz="685800"/>
            <a:r>
              <a:rPr lang="zh-CN" altLang="en-US" sz="3000">
                <a:solidFill>
                  <a:prstClr val="black">
                    <a:lumMod val="75000"/>
                    <a:lumOff val="25000"/>
                  </a:prstClr>
                </a:solidFill>
                <a:latin typeface="+mn-lt"/>
                <a:ea typeface="+mn-ea"/>
                <a:cs typeface="+mn-ea"/>
                <a:sym typeface="+mn-lt"/>
              </a:rPr>
              <a:t>第四部分</a:t>
            </a:r>
            <a:endParaRPr lang="zh-CN" altLang="en-US" sz="3000" dirty="0">
              <a:solidFill>
                <a:prstClr val="black">
                  <a:lumMod val="75000"/>
                  <a:lumOff val="25000"/>
                </a:prst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2781935" y="346710"/>
            <a:ext cx="4185920" cy="461645"/>
          </a:xfrm>
          <a:prstGeom prst="rect">
            <a:avLst/>
          </a:prstGeom>
          <a:noFill/>
        </p:spPr>
        <p:txBody>
          <a:bodyPr wrap="none" rtlCol="0">
            <a:spAutoFit/>
          </a:bodyPr>
          <a:lstStyle/>
          <a:p>
            <a:pPr defTabSz="342900"/>
            <a:r>
              <a:rPr lang="zh-CN" altLang="en-US" sz="2400" dirty="0">
                <a:solidFill>
                  <a:prstClr val="black">
                    <a:lumMod val="75000"/>
                    <a:lumOff val="25000"/>
                  </a:prstClr>
                </a:solidFill>
                <a:cs typeface="+mn-ea"/>
                <a:sym typeface="+mn-lt"/>
              </a:rPr>
              <a:t>提升安全意识，培养良好习惯</a:t>
            </a:r>
            <a:endParaRPr lang="zh-CN" altLang="en-US" sz="2400" dirty="0">
              <a:solidFill>
                <a:prstClr val="black">
                  <a:lumMod val="75000"/>
                  <a:lumOff val="25000"/>
                </a:prstClr>
              </a:solidFill>
              <a:cs typeface="+mn-ea"/>
              <a:sym typeface="+mn-lt"/>
            </a:endParaRPr>
          </a:p>
        </p:txBody>
      </p:sp>
      <p:sp>
        <p:nvSpPr>
          <p:cNvPr id="14" name="圆角矩形 37"/>
          <p:cNvSpPr/>
          <p:nvPr>
            <p:custDataLst>
              <p:tags r:id="rId1"/>
            </p:custDataLst>
          </p:nvPr>
        </p:nvSpPr>
        <p:spPr>
          <a:xfrm>
            <a:off x="1106132" y="4249420"/>
            <a:ext cx="7426308" cy="338554"/>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圆角矩形 36"/>
          <p:cNvSpPr/>
          <p:nvPr>
            <p:custDataLst>
              <p:tags r:id="rId2"/>
            </p:custDataLst>
          </p:nvPr>
        </p:nvSpPr>
        <p:spPr>
          <a:xfrm>
            <a:off x="1106132" y="3745364"/>
            <a:ext cx="7426308" cy="338554"/>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圆角矩形 35"/>
          <p:cNvSpPr/>
          <p:nvPr>
            <p:custDataLst>
              <p:tags r:id="rId3"/>
            </p:custDataLst>
          </p:nvPr>
        </p:nvSpPr>
        <p:spPr>
          <a:xfrm>
            <a:off x="1106132" y="3241308"/>
            <a:ext cx="7426308" cy="338554"/>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圆角矩形 34"/>
          <p:cNvSpPr/>
          <p:nvPr>
            <p:custDataLst>
              <p:tags r:id="rId4"/>
            </p:custDataLst>
          </p:nvPr>
        </p:nvSpPr>
        <p:spPr>
          <a:xfrm>
            <a:off x="1106132" y="2737252"/>
            <a:ext cx="7426308" cy="338554"/>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圆角矩形 33"/>
          <p:cNvSpPr/>
          <p:nvPr>
            <p:custDataLst>
              <p:tags r:id="rId5"/>
            </p:custDataLst>
          </p:nvPr>
        </p:nvSpPr>
        <p:spPr>
          <a:xfrm>
            <a:off x="1106132" y="2233196"/>
            <a:ext cx="7426308" cy="338554"/>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圆角矩形 32"/>
          <p:cNvSpPr/>
          <p:nvPr>
            <p:custDataLst>
              <p:tags r:id="rId6"/>
            </p:custDataLst>
          </p:nvPr>
        </p:nvSpPr>
        <p:spPr>
          <a:xfrm>
            <a:off x="1106132" y="1729140"/>
            <a:ext cx="7426308" cy="338554"/>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圆角矩形 8"/>
          <p:cNvSpPr/>
          <p:nvPr>
            <p:custDataLst>
              <p:tags r:id="rId7"/>
            </p:custDataLst>
          </p:nvPr>
        </p:nvSpPr>
        <p:spPr>
          <a:xfrm>
            <a:off x="1106132" y="1203598"/>
            <a:ext cx="7426308" cy="338554"/>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p:cNvSpPr/>
          <p:nvPr>
            <p:custDataLst>
              <p:tags r:id="rId8"/>
            </p:custDataLst>
          </p:nvPr>
        </p:nvSpPr>
        <p:spPr>
          <a:xfrm>
            <a:off x="1115616" y="1203598"/>
            <a:ext cx="7232135" cy="338554"/>
          </a:xfrm>
          <a:prstGeom prst="rect">
            <a:avLst/>
          </a:prstGeom>
        </p:spPr>
        <p:txBody>
          <a:bodyPr wrap="square">
            <a:spAutoFit/>
          </a:bodyPr>
          <a:lstStyle/>
          <a:p>
            <a:r>
              <a:rPr lang="zh-CN" altLang="en-US" sz="1600" dirty="0">
                <a:cs typeface="+mn-ea"/>
                <a:sym typeface="+mn-lt"/>
              </a:rPr>
              <a:t>经常用于网络支付的银行卡不要存放太多资金</a:t>
            </a:r>
            <a:r>
              <a:rPr lang="en-US" altLang="zh-CN" sz="1600" dirty="0">
                <a:cs typeface="+mn-ea"/>
                <a:sym typeface="+mn-lt"/>
              </a:rPr>
              <a:t>,</a:t>
            </a:r>
            <a:r>
              <a:rPr lang="zh-CN" altLang="en-US" sz="1600" dirty="0">
                <a:cs typeface="+mn-ea"/>
                <a:sym typeface="+mn-lt"/>
              </a:rPr>
              <a:t>设置每日网络消费、转账限额。</a:t>
            </a:r>
            <a:endParaRPr lang="en-US" altLang="zh-CN" sz="1600" dirty="0">
              <a:cs typeface="+mn-ea"/>
              <a:sym typeface="+mn-lt"/>
            </a:endParaRPr>
          </a:p>
        </p:txBody>
      </p:sp>
      <p:sp>
        <p:nvSpPr>
          <p:cNvPr id="22" name="圆角矩形 5"/>
          <p:cNvSpPr/>
          <p:nvPr>
            <p:custDataLst>
              <p:tags r:id="rId9"/>
            </p:custDataLst>
          </p:nvPr>
        </p:nvSpPr>
        <p:spPr>
          <a:xfrm>
            <a:off x="755576" y="1203598"/>
            <a:ext cx="288032" cy="288032"/>
          </a:xfrm>
          <a:prstGeom prst="roundRect">
            <a:avLst/>
          </a:prstGeom>
          <a:solidFill>
            <a:srgbClr val="FF3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1</a:t>
            </a:r>
            <a:endParaRPr lang="zh-CN" altLang="en-US" dirty="0">
              <a:cs typeface="+mn-ea"/>
              <a:sym typeface="+mn-lt"/>
            </a:endParaRPr>
          </a:p>
        </p:txBody>
      </p:sp>
      <p:sp>
        <p:nvSpPr>
          <p:cNvPr id="24" name="圆角矩形 17"/>
          <p:cNvSpPr/>
          <p:nvPr>
            <p:custDataLst>
              <p:tags r:id="rId10"/>
            </p:custDataLst>
          </p:nvPr>
        </p:nvSpPr>
        <p:spPr>
          <a:xfrm>
            <a:off x="755576" y="1779662"/>
            <a:ext cx="288032" cy="288032"/>
          </a:xfrm>
          <a:prstGeom prst="roundRect">
            <a:avLst/>
          </a:prstGeom>
          <a:solidFill>
            <a:srgbClr val="FF3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2</a:t>
            </a:r>
            <a:endParaRPr lang="zh-CN" altLang="en-US" dirty="0">
              <a:cs typeface="+mn-ea"/>
              <a:sym typeface="+mn-lt"/>
            </a:endParaRPr>
          </a:p>
        </p:txBody>
      </p:sp>
      <p:sp>
        <p:nvSpPr>
          <p:cNvPr id="25" name="圆角矩形 18"/>
          <p:cNvSpPr/>
          <p:nvPr>
            <p:custDataLst>
              <p:tags r:id="rId11"/>
            </p:custDataLst>
          </p:nvPr>
        </p:nvSpPr>
        <p:spPr>
          <a:xfrm>
            <a:off x="755576" y="2283718"/>
            <a:ext cx="288032" cy="288032"/>
          </a:xfrm>
          <a:prstGeom prst="roundRect">
            <a:avLst/>
          </a:prstGeom>
          <a:solidFill>
            <a:srgbClr val="FF3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3</a:t>
            </a:r>
            <a:endParaRPr lang="zh-CN" altLang="en-US" dirty="0">
              <a:cs typeface="+mn-ea"/>
              <a:sym typeface="+mn-lt"/>
            </a:endParaRPr>
          </a:p>
        </p:txBody>
      </p:sp>
      <p:sp>
        <p:nvSpPr>
          <p:cNvPr id="26" name="圆角矩形 19"/>
          <p:cNvSpPr/>
          <p:nvPr>
            <p:custDataLst>
              <p:tags r:id="rId12"/>
            </p:custDataLst>
          </p:nvPr>
        </p:nvSpPr>
        <p:spPr>
          <a:xfrm>
            <a:off x="755576" y="2787774"/>
            <a:ext cx="288032" cy="288032"/>
          </a:xfrm>
          <a:prstGeom prst="roundRect">
            <a:avLst/>
          </a:prstGeom>
          <a:solidFill>
            <a:srgbClr val="FF3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4</a:t>
            </a:r>
            <a:endParaRPr lang="zh-CN" altLang="en-US" dirty="0">
              <a:cs typeface="+mn-ea"/>
              <a:sym typeface="+mn-lt"/>
            </a:endParaRPr>
          </a:p>
        </p:txBody>
      </p:sp>
      <p:sp>
        <p:nvSpPr>
          <p:cNvPr id="27" name="圆角矩形 21"/>
          <p:cNvSpPr/>
          <p:nvPr>
            <p:custDataLst>
              <p:tags r:id="rId13"/>
            </p:custDataLst>
          </p:nvPr>
        </p:nvSpPr>
        <p:spPr>
          <a:xfrm>
            <a:off x="755576" y="3291830"/>
            <a:ext cx="288032" cy="288032"/>
          </a:xfrm>
          <a:prstGeom prst="roundRect">
            <a:avLst/>
          </a:prstGeom>
          <a:solidFill>
            <a:srgbClr val="FF3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5</a:t>
            </a:r>
            <a:endParaRPr lang="zh-CN" altLang="en-US" dirty="0">
              <a:cs typeface="+mn-ea"/>
              <a:sym typeface="+mn-lt"/>
            </a:endParaRPr>
          </a:p>
        </p:txBody>
      </p:sp>
      <p:sp>
        <p:nvSpPr>
          <p:cNvPr id="28" name="圆角矩形 22"/>
          <p:cNvSpPr/>
          <p:nvPr>
            <p:custDataLst>
              <p:tags r:id="rId14"/>
            </p:custDataLst>
          </p:nvPr>
        </p:nvSpPr>
        <p:spPr>
          <a:xfrm>
            <a:off x="755576" y="3795886"/>
            <a:ext cx="288032" cy="288032"/>
          </a:xfrm>
          <a:prstGeom prst="roundRect">
            <a:avLst/>
          </a:prstGeom>
          <a:solidFill>
            <a:srgbClr val="FF3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6</a:t>
            </a:r>
            <a:endParaRPr lang="zh-CN" altLang="en-US" dirty="0">
              <a:cs typeface="+mn-ea"/>
              <a:sym typeface="+mn-lt"/>
            </a:endParaRPr>
          </a:p>
        </p:txBody>
      </p:sp>
      <p:sp>
        <p:nvSpPr>
          <p:cNvPr id="29" name="圆角矩形 23"/>
          <p:cNvSpPr/>
          <p:nvPr>
            <p:custDataLst>
              <p:tags r:id="rId15"/>
            </p:custDataLst>
          </p:nvPr>
        </p:nvSpPr>
        <p:spPr>
          <a:xfrm>
            <a:off x="755576" y="4299942"/>
            <a:ext cx="288032" cy="288032"/>
          </a:xfrm>
          <a:prstGeom prst="roundRect">
            <a:avLst/>
          </a:prstGeom>
          <a:solidFill>
            <a:srgbClr val="FF3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7</a:t>
            </a:r>
            <a:endParaRPr lang="zh-CN" altLang="en-US" dirty="0">
              <a:cs typeface="+mn-ea"/>
              <a:sym typeface="+mn-lt"/>
            </a:endParaRPr>
          </a:p>
        </p:txBody>
      </p:sp>
      <p:sp>
        <p:nvSpPr>
          <p:cNvPr id="30" name="矩形 29"/>
          <p:cNvSpPr/>
          <p:nvPr>
            <p:custDataLst>
              <p:tags r:id="rId16"/>
            </p:custDataLst>
          </p:nvPr>
        </p:nvSpPr>
        <p:spPr>
          <a:xfrm>
            <a:off x="1106132" y="1729140"/>
            <a:ext cx="6782293" cy="338554"/>
          </a:xfrm>
          <a:prstGeom prst="rect">
            <a:avLst/>
          </a:prstGeom>
        </p:spPr>
        <p:txBody>
          <a:bodyPr wrap="square">
            <a:spAutoFit/>
          </a:bodyPr>
          <a:lstStyle/>
          <a:p>
            <a:pPr algn="just"/>
            <a:r>
              <a:rPr lang="zh-CN" altLang="en-US" sz="1600" dirty="0">
                <a:cs typeface="+mn-ea"/>
                <a:sym typeface="+mn-lt"/>
              </a:rPr>
              <a:t>签约短信通知服务和盗刷保险服务</a:t>
            </a:r>
            <a:r>
              <a:rPr lang="en-US" altLang="zh-CN" sz="1600" dirty="0">
                <a:cs typeface="+mn-ea"/>
                <a:sym typeface="+mn-lt"/>
              </a:rPr>
              <a:t>,</a:t>
            </a:r>
            <a:r>
              <a:rPr lang="zh-CN" altLang="en-US" sz="1600" dirty="0">
                <a:cs typeface="+mn-ea"/>
                <a:sym typeface="+mn-lt"/>
              </a:rPr>
              <a:t>可以为资金财产安全保驾护航。</a:t>
            </a:r>
            <a:endParaRPr lang="en-US" altLang="zh-CN" sz="1600" dirty="0">
              <a:cs typeface="+mn-ea"/>
              <a:sym typeface="+mn-lt"/>
            </a:endParaRPr>
          </a:p>
        </p:txBody>
      </p:sp>
      <p:sp>
        <p:nvSpPr>
          <p:cNvPr id="31" name="矩形 30"/>
          <p:cNvSpPr/>
          <p:nvPr>
            <p:custDataLst>
              <p:tags r:id="rId17"/>
            </p:custDataLst>
          </p:nvPr>
        </p:nvSpPr>
        <p:spPr>
          <a:xfrm>
            <a:off x="1106132" y="2211710"/>
            <a:ext cx="6931736" cy="338554"/>
          </a:xfrm>
          <a:prstGeom prst="rect">
            <a:avLst/>
          </a:prstGeom>
        </p:spPr>
        <p:txBody>
          <a:bodyPr wrap="square">
            <a:spAutoFit/>
          </a:bodyPr>
          <a:lstStyle/>
          <a:p>
            <a:pPr algn="just"/>
            <a:r>
              <a:rPr lang="zh-CN" altLang="en-US" sz="1600" dirty="0">
                <a:cs typeface="+mn-ea"/>
                <a:sym typeface="+mn-lt"/>
              </a:rPr>
              <a:t>不同网络支付账号建议设置不同密码。</a:t>
            </a:r>
            <a:endParaRPr lang="en-US" altLang="zh-CN" sz="1600" dirty="0">
              <a:cs typeface="+mn-ea"/>
              <a:sym typeface="+mn-lt"/>
            </a:endParaRPr>
          </a:p>
        </p:txBody>
      </p:sp>
      <p:sp>
        <p:nvSpPr>
          <p:cNvPr id="32" name="矩形 31"/>
          <p:cNvSpPr/>
          <p:nvPr>
            <p:custDataLst>
              <p:tags r:id="rId18"/>
            </p:custDataLst>
          </p:nvPr>
        </p:nvSpPr>
        <p:spPr>
          <a:xfrm>
            <a:off x="1106132" y="2715766"/>
            <a:ext cx="6696744" cy="338554"/>
          </a:xfrm>
          <a:prstGeom prst="rect">
            <a:avLst/>
          </a:prstGeom>
        </p:spPr>
        <p:txBody>
          <a:bodyPr wrap="square">
            <a:spAutoFit/>
          </a:bodyPr>
          <a:lstStyle/>
          <a:p>
            <a:pPr algn="just"/>
            <a:r>
              <a:rPr lang="zh-CN" altLang="en-US" sz="1600" dirty="0">
                <a:cs typeface="+mn-ea"/>
                <a:sym typeface="+mn-lt"/>
              </a:rPr>
              <a:t>用于网络支付的电脑或移动终端应安装安全软件</a:t>
            </a:r>
            <a:r>
              <a:rPr lang="en-US" altLang="zh-CN" sz="1600" dirty="0">
                <a:cs typeface="+mn-ea"/>
                <a:sym typeface="+mn-lt"/>
              </a:rPr>
              <a:t>,</a:t>
            </a:r>
            <a:r>
              <a:rPr lang="zh-CN" altLang="en-US" sz="1600" dirty="0">
                <a:cs typeface="+mn-ea"/>
                <a:sym typeface="+mn-lt"/>
              </a:rPr>
              <a:t>并定期进行扫描。</a:t>
            </a:r>
            <a:endParaRPr lang="en-US" altLang="zh-CN" sz="1600" dirty="0">
              <a:cs typeface="+mn-ea"/>
              <a:sym typeface="+mn-lt"/>
            </a:endParaRPr>
          </a:p>
        </p:txBody>
      </p:sp>
      <p:sp>
        <p:nvSpPr>
          <p:cNvPr id="33" name="矩形 32"/>
          <p:cNvSpPr/>
          <p:nvPr>
            <p:custDataLst>
              <p:tags r:id="rId19"/>
            </p:custDataLst>
          </p:nvPr>
        </p:nvSpPr>
        <p:spPr>
          <a:xfrm>
            <a:off x="1106132" y="3219822"/>
            <a:ext cx="6782293" cy="338554"/>
          </a:xfrm>
          <a:prstGeom prst="rect">
            <a:avLst/>
          </a:prstGeom>
        </p:spPr>
        <p:txBody>
          <a:bodyPr wrap="square">
            <a:spAutoFit/>
          </a:bodyPr>
          <a:lstStyle/>
          <a:p>
            <a:pPr algn="just"/>
            <a:r>
              <a:rPr lang="zh-CN" altLang="en-US" sz="1600" dirty="0">
                <a:cs typeface="+mn-ea"/>
                <a:sym typeface="+mn-lt"/>
              </a:rPr>
              <a:t>不要点击来历不明的链接</a:t>
            </a:r>
            <a:r>
              <a:rPr lang="en-US" altLang="zh-CN" sz="1600" dirty="0">
                <a:cs typeface="+mn-ea"/>
                <a:sym typeface="+mn-lt"/>
              </a:rPr>
              <a:t>,</a:t>
            </a:r>
            <a:r>
              <a:rPr lang="zh-CN" altLang="en-US" sz="1600" dirty="0">
                <a:cs typeface="+mn-ea"/>
                <a:sym typeface="+mn-lt"/>
              </a:rPr>
              <a:t>在进行网络支付或退款等操作时应登录正规网站。</a:t>
            </a:r>
            <a:endParaRPr lang="en-US" altLang="zh-CN" sz="1600" dirty="0">
              <a:cs typeface="+mn-ea"/>
              <a:sym typeface="+mn-lt"/>
            </a:endParaRPr>
          </a:p>
        </p:txBody>
      </p:sp>
      <p:sp>
        <p:nvSpPr>
          <p:cNvPr id="34" name="矩形 33"/>
          <p:cNvSpPr/>
          <p:nvPr>
            <p:custDataLst>
              <p:tags r:id="rId20"/>
            </p:custDataLst>
          </p:nvPr>
        </p:nvSpPr>
        <p:spPr>
          <a:xfrm>
            <a:off x="1106132" y="3745364"/>
            <a:ext cx="6264696" cy="338554"/>
          </a:xfrm>
          <a:prstGeom prst="rect">
            <a:avLst/>
          </a:prstGeom>
        </p:spPr>
        <p:txBody>
          <a:bodyPr wrap="square">
            <a:spAutoFit/>
          </a:bodyPr>
          <a:lstStyle/>
          <a:p>
            <a:pPr algn="just"/>
            <a:r>
              <a:rPr lang="zh-CN" altLang="en-US" sz="1600" dirty="0">
                <a:cs typeface="+mn-ea"/>
                <a:sym typeface="+mn-lt"/>
              </a:rPr>
              <a:t>不要告诉他人网络支付的密码和验证码等关键信息。</a:t>
            </a:r>
            <a:endParaRPr lang="en-US" altLang="zh-CN" sz="1600" dirty="0">
              <a:cs typeface="+mn-ea"/>
              <a:sym typeface="+mn-lt"/>
            </a:endParaRPr>
          </a:p>
        </p:txBody>
      </p:sp>
      <p:sp>
        <p:nvSpPr>
          <p:cNvPr id="35" name="矩形 34"/>
          <p:cNvSpPr/>
          <p:nvPr>
            <p:custDataLst>
              <p:tags r:id="rId21"/>
            </p:custDataLst>
          </p:nvPr>
        </p:nvSpPr>
        <p:spPr>
          <a:xfrm>
            <a:off x="1106132" y="4249420"/>
            <a:ext cx="6696744" cy="338554"/>
          </a:xfrm>
          <a:prstGeom prst="rect">
            <a:avLst/>
          </a:prstGeom>
        </p:spPr>
        <p:txBody>
          <a:bodyPr wrap="square">
            <a:spAutoFit/>
          </a:bodyPr>
          <a:lstStyle/>
          <a:p>
            <a:pPr algn="just"/>
            <a:r>
              <a:rPr lang="zh-CN" altLang="en-US" sz="1600" dirty="0">
                <a:cs typeface="+mn-ea"/>
                <a:sym typeface="+mn-lt"/>
              </a:rPr>
              <a:t>不要登录非法网站</a:t>
            </a:r>
            <a:r>
              <a:rPr lang="en-US" altLang="zh-CN" sz="1600" dirty="0">
                <a:cs typeface="+mn-ea"/>
                <a:sym typeface="+mn-lt"/>
              </a:rPr>
              <a:t>,</a:t>
            </a:r>
            <a:r>
              <a:rPr lang="zh-CN" altLang="en-US" sz="1600" dirty="0">
                <a:cs typeface="+mn-ea"/>
                <a:sym typeface="+mn-lt"/>
              </a:rPr>
              <a:t>避免电脑或移动终端被植入木马病毒。</a:t>
            </a:r>
            <a:endParaRPr lang="en-US" altLang="zh-CN" sz="1600"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1000"/>
                                        <p:tgtEl>
                                          <p:spTgt spid="17"/>
                                        </p:tgtEl>
                                      </p:cBhvr>
                                    </p:animEffect>
                                    <p:anim calcmode="lin" valueType="num">
                                      <p:cBhvr>
                                        <p:cTn id="59" dur="1000" fill="hold"/>
                                        <p:tgtEl>
                                          <p:spTgt spid="17"/>
                                        </p:tgtEl>
                                        <p:attrNameLst>
                                          <p:attrName>ppt_x</p:attrName>
                                        </p:attrNameLst>
                                      </p:cBhvr>
                                      <p:tavLst>
                                        <p:tav tm="0">
                                          <p:val>
                                            <p:strVal val="#ppt_x"/>
                                          </p:val>
                                        </p:tav>
                                        <p:tav tm="100000">
                                          <p:val>
                                            <p:strVal val="#ppt_x"/>
                                          </p:val>
                                        </p:tav>
                                      </p:tavLst>
                                    </p:anim>
                                    <p:anim calcmode="lin" valueType="num">
                                      <p:cBhvr>
                                        <p:cTn id="60" dur="1000" fill="hold"/>
                                        <p:tgtEl>
                                          <p:spTgt spid="17"/>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1000"/>
                                        <p:tgtEl>
                                          <p:spTgt spid="32"/>
                                        </p:tgtEl>
                                      </p:cBhvr>
                                    </p:animEffect>
                                    <p:anim calcmode="lin" valueType="num">
                                      <p:cBhvr>
                                        <p:cTn id="64" dur="1000" fill="hold"/>
                                        <p:tgtEl>
                                          <p:spTgt spid="32"/>
                                        </p:tgtEl>
                                        <p:attrNameLst>
                                          <p:attrName>ppt_x</p:attrName>
                                        </p:attrNameLst>
                                      </p:cBhvr>
                                      <p:tavLst>
                                        <p:tav tm="0">
                                          <p:val>
                                            <p:strVal val="#ppt_x"/>
                                          </p:val>
                                        </p:tav>
                                        <p:tav tm="100000">
                                          <p:val>
                                            <p:strVal val="#ppt_x"/>
                                          </p:val>
                                        </p:tav>
                                      </p:tavLst>
                                    </p:anim>
                                    <p:anim calcmode="lin" valueType="num">
                                      <p:cBhvr>
                                        <p:cTn id="65" dur="1000" fill="hold"/>
                                        <p:tgtEl>
                                          <p:spTgt spid="32"/>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fade">
                                      <p:cBhvr>
                                        <p:cTn id="80" dur="1000"/>
                                        <p:tgtEl>
                                          <p:spTgt spid="33"/>
                                        </p:tgtEl>
                                      </p:cBhvr>
                                    </p:animEffect>
                                    <p:anim calcmode="lin" valueType="num">
                                      <p:cBhvr>
                                        <p:cTn id="81" dur="1000" fill="hold"/>
                                        <p:tgtEl>
                                          <p:spTgt spid="33"/>
                                        </p:tgtEl>
                                        <p:attrNameLst>
                                          <p:attrName>ppt_x</p:attrName>
                                        </p:attrNameLst>
                                      </p:cBhvr>
                                      <p:tavLst>
                                        <p:tav tm="0">
                                          <p:val>
                                            <p:strVal val="#ppt_x"/>
                                          </p:val>
                                        </p:tav>
                                        <p:tav tm="100000">
                                          <p:val>
                                            <p:strVal val="#ppt_x"/>
                                          </p:val>
                                        </p:tav>
                                      </p:tavLst>
                                    </p:anim>
                                    <p:anim calcmode="lin" valueType="num">
                                      <p:cBhvr>
                                        <p:cTn id="82" dur="1000" fill="hold"/>
                                        <p:tgtEl>
                                          <p:spTgt spid="33"/>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fade">
                                      <p:cBhvr>
                                        <p:cTn id="97" dur="1000"/>
                                        <p:tgtEl>
                                          <p:spTgt spid="15"/>
                                        </p:tgtEl>
                                      </p:cBhvr>
                                    </p:animEffect>
                                    <p:anim calcmode="lin" valueType="num">
                                      <p:cBhvr>
                                        <p:cTn id="98" dur="1000" fill="hold"/>
                                        <p:tgtEl>
                                          <p:spTgt spid="15"/>
                                        </p:tgtEl>
                                        <p:attrNameLst>
                                          <p:attrName>ppt_x</p:attrName>
                                        </p:attrNameLst>
                                      </p:cBhvr>
                                      <p:tavLst>
                                        <p:tav tm="0">
                                          <p:val>
                                            <p:strVal val="#ppt_x"/>
                                          </p:val>
                                        </p:tav>
                                        <p:tav tm="100000">
                                          <p:val>
                                            <p:strVal val="#ppt_x"/>
                                          </p:val>
                                        </p:tav>
                                      </p:tavLst>
                                    </p:anim>
                                    <p:anim calcmode="lin" valueType="num">
                                      <p:cBhvr>
                                        <p:cTn id="99" dur="1000" fill="hold"/>
                                        <p:tgtEl>
                                          <p:spTgt spid="15"/>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fade">
                                      <p:cBhvr>
                                        <p:cTn id="102" dur="1000"/>
                                        <p:tgtEl>
                                          <p:spTgt spid="28"/>
                                        </p:tgtEl>
                                      </p:cBhvr>
                                    </p:animEffect>
                                    <p:anim calcmode="lin" valueType="num">
                                      <p:cBhvr>
                                        <p:cTn id="103" dur="1000" fill="hold"/>
                                        <p:tgtEl>
                                          <p:spTgt spid="28"/>
                                        </p:tgtEl>
                                        <p:attrNameLst>
                                          <p:attrName>ppt_x</p:attrName>
                                        </p:attrNameLst>
                                      </p:cBhvr>
                                      <p:tavLst>
                                        <p:tav tm="0">
                                          <p:val>
                                            <p:strVal val="#ppt_x"/>
                                          </p:val>
                                        </p:tav>
                                        <p:tav tm="100000">
                                          <p:val>
                                            <p:strVal val="#ppt_x"/>
                                          </p:val>
                                        </p:tav>
                                      </p:tavLst>
                                    </p:anim>
                                    <p:anim calcmode="lin" valueType="num">
                                      <p:cBhvr>
                                        <p:cTn id="10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14"/>
                                        </p:tgtEl>
                                        <p:attrNameLst>
                                          <p:attrName>style.visibility</p:attrName>
                                        </p:attrNameLst>
                                      </p:cBhvr>
                                      <p:to>
                                        <p:strVal val="visible"/>
                                      </p:to>
                                    </p:set>
                                    <p:animEffect transition="in" filter="fade">
                                      <p:cBhvr>
                                        <p:cTn id="109" dur="1000"/>
                                        <p:tgtEl>
                                          <p:spTgt spid="14"/>
                                        </p:tgtEl>
                                      </p:cBhvr>
                                    </p:animEffect>
                                    <p:anim calcmode="lin" valueType="num">
                                      <p:cBhvr>
                                        <p:cTn id="110" dur="1000" fill="hold"/>
                                        <p:tgtEl>
                                          <p:spTgt spid="14"/>
                                        </p:tgtEl>
                                        <p:attrNameLst>
                                          <p:attrName>ppt_x</p:attrName>
                                        </p:attrNameLst>
                                      </p:cBhvr>
                                      <p:tavLst>
                                        <p:tav tm="0">
                                          <p:val>
                                            <p:strVal val="#ppt_x"/>
                                          </p:val>
                                        </p:tav>
                                        <p:tav tm="100000">
                                          <p:val>
                                            <p:strVal val="#ppt_x"/>
                                          </p:val>
                                        </p:tav>
                                      </p:tavLst>
                                    </p:anim>
                                    <p:anim calcmode="lin" valueType="num">
                                      <p:cBhvr>
                                        <p:cTn id="111" dur="1000" fill="hold"/>
                                        <p:tgtEl>
                                          <p:spTgt spid="14"/>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fade">
                                      <p:cBhvr>
                                        <p:cTn id="114" dur="1000"/>
                                        <p:tgtEl>
                                          <p:spTgt spid="35"/>
                                        </p:tgtEl>
                                      </p:cBhvr>
                                    </p:animEffect>
                                    <p:anim calcmode="lin" valueType="num">
                                      <p:cBhvr>
                                        <p:cTn id="115" dur="1000" fill="hold"/>
                                        <p:tgtEl>
                                          <p:spTgt spid="35"/>
                                        </p:tgtEl>
                                        <p:attrNameLst>
                                          <p:attrName>ppt_x</p:attrName>
                                        </p:attrNameLst>
                                      </p:cBhvr>
                                      <p:tavLst>
                                        <p:tav tm="0">
                                          <p:val>
                                            <p:strVal val="#ppt_x"/>
                                          </p:val>
                                        </p:tav>
                                        <p:tav tm="100000">
                                          <p:val>
                                            <p:strVal val="#ppt_x"/>
                                          </p:val>
                                        </p:tav>
                                      </p:tavLst>
                                    </p:anim>
                                    <p:anim calcmode="lin" valueType="num">
                                      <p:cBhvr>
                                        <p:cTn id="116" dur="1000" fill="hold"/>
                                        <p:tgtEl>
                                          <p:spTgt spid="35"/>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29"/>
                                        </p:tgtEl>
                                        <p:attrNameLst>
                                          <p:attrName>style.visibility</p:attrName>
                                        </p:attrNameLst>
                                      </p:cBhvr>
                                      <p:to>
                                        <p:strVal val="visible"/>
                                      </p:to>
                                    </p:set>
                                    <p:animEffect transition="in" filter="fade">
                                      <p:cBhvr>
                                        <p:cTn id="119" dur="1000"/>
                                        <p:tgtEl>
                                          <p:spTgt spid="29"/>
                                        </p:tgtEl>
                                      </p:cBhvr>
                                    </p:animEffect>
                                    <p:anim calcmode="lin" valueType="num">
                                      <p:cBhvr>
                                        <p:cTn id="120" dur="1000" fill="hold"/>
                                        <p:tgtEl>
                                          <p:spTgt spid="29"/>
                                        </p:tgtEl>
                                        <p:attrNameLst>
                                          <p:attrName>ppt_x</p:attrName>
                                        </p:attrNameLst>
                                      </p:cBhvr>
                                      <p:tavLst>
                                        <p:tav tm="0">
                                          <p:val>
                                            <p:strVal val="#ppt_x"/>
                                          </p:val>
                                        </p:tav>
                                        <p:tav tm="100000">
                                          <p:val>
                                            <p:strVal val="#ppt_x"/>
                                          </p:val>
                                        </p:tav>
                                      </p:tavLst>
                                    </p:anim>
                                    <p:anim calcmode="lin" valueType="num">
                                      <p:cBhvr>
                                        <p:cTn id="12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p:bldP spid="22" grpId="0" animBg="1"/>
      <p:bldP spid="24" grpId="0" animBg="1"/>
      <p:bldP spid="25" grpId="0" animBg="1"/>
      <p:bldP spid="26" grpId="0" animBg="1"/>
      <p:bldP spid="27" grpId="0" animBg="1"/>
      <p:bldP spid="28" grpId="0" animBg="1"/>
      <p:bldP spid="29" grpId="0" animBg="1"/>
      <p:bldP spid="30" grpId="0"/>
      <p:bldP spid="31" grpId="0"/>
      <p:bldP spid="32" grpId="0"/>
      <p:bldP spid="33" grpId="0"/>
      <p:bldP spid="34" grpId="0"/>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2915816" y="339502"/>
            <a:ext cx="4493538" cy="461665"/>
          </a:xfrm>
          <a:prstGeom prst="rect">
            <a:avLst/>
          </a:prstGeom>
          <a:noFill/>
        </p:spPr>
        <p:txBody>
          <a:bodyPr wrap="none" rtlCol="0">
            <a:spAutoFit/>
          </a:bodyPr>
          <a:lstStyle/>
          <a:p>
            <a:pPr defTabSz="342900"/>
            <a:r>
              <a:rPr lang="zh-CN" altLang="en-US" sz="2400" dirty="0">
                <a:solidFill>
                  <a:prstClr val="black">
                    <a:lumMod val="75000"/>
                    <a:lumOff val="25000"/>
                  </a:prstClr>
                </a:solidFill>
                <a:cs typeface="+mn-ea"/>
                <a:sym typeface="+mn-lt"/>
              </a:rPr>
              <a:t>个人银行账户分类管理是什么？</a:t>
            </a:r>
            <a:endParaRPr lang="zh-CN" altLang="en-US" sz="2400" dirty="0">
              <a:solidFill>
                <a:prstClr val="black">
                  <a:lumMod val="75000"/>
                  <a:lumOff val="25000"/>
                </a:prstClr>
              </a:solidFill>
              <a:cs typeface="+mn-ea"/>
              <a:sym typeface="+mn-lt"/>
            </a:endParaRPr>
          </a:p>
        </p:txBody>
      </p:sp>
      <p:sp>
        <p:nvSpPr>
          <p:cNvPr id="37" name="矩形 36"/>
          <p:cNvSpPr/>
          <p:nvPr/>
        </p:nvSpPr>
        <p:spPr>
          <a:xfrm>
            <a:off x="683568" y="1275606"/>
            <a:ext cx="7982611" cy="3267710"/>
          </a:xfrm>
          <a:prstGeom prst="rect">
            <a:avLst/>
          </a:prstGeom>
        </p:spPr>
        <p:txBody>
          <a:bodyPr wrap="square" lIns="68562" tIns="34281" rIns="68562" bIns="34281">
            <a:spAutoFit/>
          </a:bodyPr>
          <a:lstStyle/>
          <a:p>
            <a:r>
              <a:rPr lang="zh-CN" altLang="zh-CN" sz="1600" dirty="0">
                <a:cs typeface="+mn-ea"/>
                <a:sym typeface="+mn-lt"/>
              </a:rPr>
              <a:t>自</a:t>
            </a:r>
            <a:r>
              <a:rPr lang="en-US" altLang="zh-CN" sz="1600" dirty="0">
                <a:cs typeface="+mn-ea"/>
                <a:sym typeface="+mn-lt"/>
              </a:rPr>
              <a:t>2016</a:t>
            </a:r>
            <a:r>
              <a:rPr lang="zh-CN" altLang="zh-CN" sz="1600" dirty="0">
                <a:cs typeface="+mn-ea"/>
                <a:sym typeface="+mn-lt"/>
              </a:rPr>
              <a:t>年</a:t>
            </a:r>
            <a:r>
              <a:rPr lang="en-US" altLang="zh-CN" sz="1600" dirty="0">
                <a:cs typeface="+mn-ea"/>
                <a:sym typeface="+mn-lt"/>
              </a:rPr>
              <a:t>12</a:t>
            </a:r>
            <a:r>
              <a:rPr lang="zh-CN" altLang="zh-CN" sz="1600" dirty="0">
                <a:cs typeface="+mn-ea"/>
                <a:sym typeface="+mn-lt"/>
              </a:rPr>
              <a:t>月</a:t>
            </a:r>
            <a:r>
              <a:rPr lang="en-US" altLang="zh-CN" sz="1600" dirty="0">
                <a:cs typeface="+mn-ea"/>
                <a:sym typeface="+mn-lt"/>
              </a:rPr>
              <a:t>1</a:t>
            </a:r>
            <a:r>
              <a:rPr lang="zh-CN" altLang="zh-CN" sz="1600" dirty="0">
                <a:cs typeface="+mn-ea"/>
                <a:sym typeface="+mn-lt"/>
              </a:rPr>
              <a:t>日起</a:t>
            </a:r>
            <a:r>
              <a:rPr lang="en-US" altLang="zh-CN" sz="1600" dirty="0">
                <a:cs typeface="+mn-ea"/>
                <a:sym typeface="+mn-lt"/>
              </a:rPr>
              <a:t>,</a:t>
            </a:r>
            <a:r>
              <a:rPr lang="zh-CN" altLang="zh-CN" sz="1600" dirty="0">
                <a:cs typeface="+mn-ea"/>
                <a:sym typeface="+mn-lt"/>
              </a:rPr>
              <a:t>个人银行账户实行分类管理</a:t>
            </a:r>
            <a:r>
              <a:rPr lang="en-US" altLang="zh-CN" sz="1600" dirty="0">
                <a:cs typeface="+mn-ea"/>
                <a:sym typeface="+mn-lt"/>
              </a:rPr>
              <a:t>,</a:t>
            </a:r>
            <a:r>
              <a:rPr lang="zh-CN" altLang="zh-CN" sz="1600" dirty="0">
                <a:cs typeface="+mn-ea"/>
                <a:sym typeface="+mn-lt"/>
              </a:rPr>
              <a:t>分为</a:t>
            </a:r>
            <a:r>
              <a:rPr lang="en-US" altLang="zh-CN" sz="1600" dirty="0">
                <a:cs typeface="+mn-ea"/>
                <a:sym typeface="+mn-lt"/>
              </a:rPr>
              <a:t>I</a:t>
            </a:r>
            <a:r>
              <a:rPr lang="zh-CN" altLang="zh-CN" sz="1600" dirty="0">
                <a:cs typeface="+mn-ea"/>
                <a:sym typeface="+mn-lt"/>
              </a:rPr>
              <a:t>类、</a:t>
            </a:r>
            <a:r>
              <a:rPr lang="en-US" altLang="zh-CN" sz="1600" dirty="0">
                <a:cs typeface="+mn-ea"/>
                <a:sym typeface="+mn-lt"/>
              </a:rPr>
              <a:t> I </a:t>
            </a:r>
            <a:r>
              <a:rPr lang="en-US" altLang="zh-CN" sz="1600" dirty="0" err="1">
                <a:cs typeface="+mn-ea"/>
                <a:sym typeface="+mn-lt"/>
              </a:rPr>
              <a:t>I</a:t>
            </a:r>
            <a:r>
              <a:rPr lang="zh-CN" altLang="zh-CN" sz="1600" dirty="0">
                <a:cs typeface="+mn-ea"/>
                <a:sym typeface="+mn-lt"/>
              </a:rPr>
              <a:t>类、</a:t>
            </a:r>
            <a:r>
              <a:rPr lang="en-US" altLang="zh-CN" sz="1600" dirty="0">
                <a:cs typeface="+mn-ea"/>
                <a:sym typeface="+mn-lt"/>
              </a:rPr>
              <a:t>Ⅲ</a:t>
            </a:r>
            <a:r>
              <a:rPr lang="zh-CN" altLang="zh-CN" sz="1600" dirty="0">
                <a:cs typeface="+mn-ea"/>
                <a:sym typeface="+mn-lt"/>
              </a:rPr>
              <a:t>类账户</a:t>
            </a:r>
            <a:r>
              <a:rPr lang="en-US" altLang="zh-CN" sz="1600" dirty="0">
                <a:cs typeface="+mn-ea"/>
                <a:sym typeface="+mn-lt"/>
              </a:rPr>
              <a:t>,</a:t>
            </a:r>
            <a:r>
              <a:rPr lang="zh-CN" altLang="zh-CN" sz="1600" dirty="0">
                <a:cs typeface="+mn-ea"/>
                <a:sym typeface="+mn-lt"/>
              </a:rPr>
              <a:t>不同类别的账户有不同的功能和权限。个人在银行开立账户</a:t>
            </a:r>
            <a:r>
              <a:rPr lang="en-US" altLang="zh-CN" sz="1600" dirty="0">
                <a:cs typeface="+mn-ea"/>
                <a:sym typeface="+mn-lt"/>
              </a:rPr>
              <a:t>,</a:t>
            </a:r>
            <a:r>
              <a:rPr lang="zh-CN" altLang="zh-CN" sz="1600" dirty="0">
                <a:cs typeface="+mn-ea"/>
                <a:sym typeface="+mn-lt"/>
              </a:rPr>
              <a:t>每人在同一家银行只能开立个</a:t>
            </a:r>
            <a:r>
              <a:rPr lang="en-US" altLang="zh-CN" sz="1600" dirty="0">
                <a:cs typeface="+mn-ea"/>
                <a:sym typeface="+mn-lt"/>
              </a:rPr>
              <a:t>|</a:t>
            </a:r>
            <a:r>
              <a:rPr lang="zh-CN" altLang="zh-CN" sz="1600" dirty="0">
                <a:cs typeface="+mn-ea"/>
                <a:sym typeface="+mn-lt"/>
              </a:rPr>
              <a:t>类户</a:t>
            </a:r>
            <a:r>
              <a:rPr lang="en-US" altLang="zh-CN" sz="1600" dirty="0">
                <a:cs typeface="+mn-ea"/>
                <a:sym typeface="+mn-lt"/>
              </a:rPr>
              <a:t>,</a:t>
            </a:r>
            <a:r>
              <a:rPr lang="zh-CN" altLang="zh-CN" sz="1600" dirty="0">
                <a:cs typeface="+mn-ea"/>
                <a:sym typeface="+mn-lt"/>
              </a:rPr>
              <a:t>如果已经有</a:t>
            </a:r>
            <a:r>
              <a:rPr lang="en-US" altLang="zh-CN" sz="1600" dirty="0">
                <a:cs typeface="+mn-ea"/>
                <a:sym typeface="+mn-lt"/>
              </a:rPr>
              <a:t>|</a:t>
            </a:r>
            <a:r>
              <a:rPr lang="zh-CN" altLang="zh-CN" sz="1600" dirty="0">
                <a:cs typeface="+mn-ea"/>
                <a:sym typeface="+mn-lt"/>
              </a:rPr>
              <a:t>类账户的</a:t>
            </a:r>
            <a:r>
              <a:rPr lang="en-US" altLang="zh-CN" sz="1600" dirty="0">
                <a:cs typeface="+mn-ea"/>
                <a:sym typeface="+mn-lt"/>
              </a:rPr>
              <a:t>,</a:t>
            </a:r>
            <a:r>
              <a:rPr lang="zh-CN" altLang="zh-CN" sz="1600" dirty="0">
                <a:cs typeface="+mn-ea"/>
                <a:sym typeface="+mn-lt"/>
              </a:rPr>
              <a:t>再开户时</a:t>
            </a:r>
            <a:r>
              <a:rPr lang="en-US" altLang="zh-CN" sz="1600" dirty="0">
                <a:cs typeface="+mn-ea"/>
                <a:sym typeface="+mn-lt"/>
              </a:rPr>
              <a:t>,</a:t>
            </a:r>
            <a:r>
              <a:rPr lang="zh-CN" altLang="zh-CN" sz="1600" dirty="0">
                <a:cs typeface="+mn-ea"/>
                <a:sym typeface="+mn-lt"/>
              </a:rPr>
              <a:t>则只能是</a:t>
            </a:r>
            <a:r>
              <a:rPr lang="en-US" altLang="zh-CN" sz="1600" dirty="0">
                <a:cs typeface="+mn-ea"/>
                <a:sym typeface="+mn-lt"/>
              </a:rPr>
              <a:t>I </a:t>
            </a:r>
            <a:r>
              <a:rPr lang="en-US" altLang="zh-CN" sz="1600" dirty="0" err="1">
                <a:cs typeface="+mn-ea"/>
                <a:sym typeface="+mn-lt"/>
              </a:rPr>
              <a:t>I</a:t>
            </a:r>
            <a:r>
              <a:rPr lang="zh-CN" altLang="zh-CN" sz="1600" dirty="0">
                <a:cs typeface="+mn-ea"/>
                <a:sym typeface="+mn-lt"/>
              </a:rPr>
              <a:t>、</a:t>
            </a:r>
            <a:r>
              <a:rPr lang="en-US" altLang="zh-CN" sz="1600" dirty="0">
                <a:cs typeface="+mn-ea"/>
                <a:sym typeface="+mn-lt"/>
              </a:rPr>
              <a:t>Ⅲ</a:t>
            </a:r>
            <a:r>
              <a:rPr lang="zh-CN" altLang="zh-CN" sz="1600" dirty="0">
                <a:cs typeface="+mn-ea"/>
                <a:sym typeface="+mn-lt"/>
              </a:rPr>
              <a:t>类账户。</a:t>
            </a:r>
            <a:endParaRPr lang="zh-CN" altLang="zh-CN" sz="1600" dirty="0">
              <a:cs typeface="+mn-ea"/>
              <a:sym typeface="+mn-lt"/>
            </a:endParaRPr>
          </a:p>
          <a:p>
            <a:br>
              <a:rPr lang="en-US" altLang="zh-CN" sz="1600" dirty="0">
                <a:cs typeface="+mn-ea"/>
                <a:sym typeface="+mn-lt"/>
              </a:rPr>
            </a:br>
            <a:r>
              <a:rPr lang="en-US" altLang="zh-CN" sz="1600" b="1" dirty="0">
                <a:solidFill>
                  <a:srgbClr val="FF3300"/>
                </a:solidFill>
                <a:cs typeface="+mn-ea"/>
                <a:sym typeface="+mn-lt"/>
              </a:rPr>
              <a:t>I</a:t>
            </a:r>
            <a:r>
              <a:rPr lang="zh-CN" altLang="zh-CN" sz="1600" b="1" dirty="0">
                <a:solidFill>
                  <a:srgbClr val="FF3300"/>
                </a:solidFill>
                <a:cs typeface="+mn-ea"/>
                <a:sym typeface="+mn-lt"/>
              </a:rPr>
              <a:t>类账户是</a:t>
            </a:r>
            <a:r>
              <a:rPr lang="en-US" altLang="zh-CN" sz="1600" b="1" dirty="0">
                <a:solidFill>
                  <a:srgbClr val="FF3300"/>
                </a:solidFill>
                <a:cs typeface="+mn-ea"/>
                <a:sym typeface="+mn-lt"/>
              </a:rPr>
              <a:t>“</a:t>
            </a:r>
            <a:r>
              <a:rPr lang="zh-CN" altLang="zh-CN" sz="1600" b="1" dirty="0">
                <a:solidFill>
                  <a:srgbClr val="FF3300"/>
                </a:solidFill>
                <a:cs typeface="+mn-ea"/>
                <a:sym typeface="+mn-lt"/>
              </a:rPr>
              <a:t>钱箱</a:t>
            </a:r>
            <a:r>
              <a:rPr lang="en-US" altLang="zh-CN" sz="1600" b="1" dirty="0">
                <a:solidFill>
                  <a:srgbClr val="FF3300"/>
                </a:solidFill>
                <a:cs typeface="+mn-ea"/>
                <a:sym typeface="+mn-lt"/>
              </a:rPr>
              <a:t>”</a:t>
            </a:r>
            <a:br>
              <a:rPr lang="en-US" altLang="zh-CN" sz="1600" dirty="0">
                <a:cs typeface="+mn-ea"/>
                <a:sym typeface="+mn-lt"/>
              </a:rPr>
            </a:br>
            <a:r>
              <a:rPr lang="zh-CN" altLang="zh-CN" sz="1600" dirty="0">
                <a:cs typeface="+mn-ea"/>
                <a:sym typeface="+mn-lt"/>
              </a:rPr>
              <a:t>个人的工资收入等主要资金来源都存放在该账户中</a:t>
            </a:r>
            <a:r>
              <a:rPr lang="en-US" altLang="zh-CN" sz="1600" dirty="0">
                <a:cs typeface="+mn-ea"/>
                <a:sym typeface="+mn-lt"/>
              </a:rPr>
              <a:t>,</a:t>
            </a:r>
            <a:r>
              <a:rPr lang="zh-CN" altLang="zh-CN" sz="1600" dirty="0">
                <a:cs typeface="+mn-ea"/>
                <a:sym typeface="+mn-lt"/>
              </a:rPr>
              <a:t>安全性要求较高</a:t>
            </a:r>
            <a:r>
              <a:rPr lang="en-US" altLang="zh-CN" sz="1600" dirty="0">
                <a:cs typeface="+mn-ea"/>
                <a:sym typeface="+mn-lt"/>
              </a:rPr>
              <a:t>,</a:t>
            </a:r>
            <a:r>
              <a:rPr lang="zh-CN" altLang="zh-CN" sz="1600" dirty="0">
                <a:cs typeface="+mn-ea"/>
                <a:sym typeface="+mn-lt"/>
              </a:rPr>
              <a:t>主要用于现金存取、大额转账、大额消费购买投资理财产品等。</a:t>
            </a:r>
            <a:endParaRPr lang="zh-CN" altLang="zh-CN" sz="1600" dirty="0">
              <a:cs typeface="+mn-ea"/>
              <a:sym typeface="+mn-lt"/>
            </a:endParaRPr>
          </a:p>
          <a:p>
            <a:br>
              <a:rPr lang="en-US" altLang="zh-CN" sz="1600" dirty="0">
                <a:cs typeface="+mn-ea"/>
                <a:sym typeface="+mn-lt"/>
              </a:rPr>
            </a:br>
            <a:r>
              <a:rPr lang="en-US" altLang="zh-CN" sz="1600" b="1" dirty="0">
                <a:solidFill>
                  <a:srgbClr val="FF3300"/>
                </a:solidFill>
                <a:cs typeface="+mn-ea"/>
                <a:sym typeface="+mn-lt"/>
              </a:rPr>
              <a:t>I </a:t>
            </a:r>
            <a:r>
              <a:rPr lang="en-US" altLang="zh-CN" sz="1600" b="1" dirty="0" err="1">
                <a:solidFill>
                  <a:srgbClr val="FF3300"/>
                </a:solidFill>
                <a:cs typeface="+mn-ea"/>
                <a:sym typeface="+mn-lt"/>
              </a:rPr>
              <a:t>I</a:t>
            </a:r>
            <a:r>
              <a:rPr lang="zh-CN" altLang="zh-CN" sz="1600" b="1" dirty="0">
                <a:solidFill>
                  <a:srgbClr val="FF3300"/>
                </a:solidFill>
                <a:cs typeface="+mn-ea"/>
                <a:sym typeface="+mn-lt"/>
              </a:rPr>
              <a:t>类账户相当于</a:t>
            </a:r>
            <a:r>
              <a:rPr lang="en-US" altLang="zh-CN" sz="1600" b="1" dirty="0">
                <a:solidFill>
                  <a:srgbClr val="FF3300"/>
                </a:solidFill>
                <a:cs typeface="+mn-ea"/>
                <a:sym typeface="+mn-lt"/>
              </a:rPr>
              <a:t>“</a:t>
            </a:r>
            <a:r>
              <a:rPr lang="zh-CN" altLang="zh-CN" sz="1600" b="1" dirty="0">
                <a:solidFill>
                  <a:srgbClr val="FF3300"/>
                </a:solidFill>
                <a:cs typeface="+mn-ea"/>
                <a:sym typeface="+mn-lt"/>
              </a:rPr>
              <a:t>钱夹</a:t>
            </a:r>
            <a:br>
              <a:rPr lang="en-US" altLang="zh-CN" sz="1600" dirty="0">
                <a:cs typeface="+mn-ea"/>
                <a:sym typeface="+mn-lt"/>
              </a:rPr>
            </a:br>
            <a:r>
              <a:rPr lang="zh-CN" altLang="zh-CN" sz="1600" dirty="0">
                <a:cs typeface="+mn-ea"/>
                <a:sym typeface="+mn-lt"/>
              </a:rPr>
              <a:t>个人日常刷卡消费、网络购物、网络缴费通过该账户办理</a:t>
            </a:r>
            <a:r>
              <a:rPr lang="en-US" altLang="zh-CN" sz="1600" dirty="0">
                <a:cs typeface="+mn-ea"/>
                <a:sym typeface="+mn-lt"/>
              </a:rPr>
              <a:t>,</a:t>
            </a:r>
            <a:r>
              <a:rPr lang="zh-CN" altLang="zh-CN" sz="1600" dirty="0">
                <a:cs typeface="+mn-ea"/>
                <a:sym typeface="+mn-lt"/>
              </a:rPr>
              <a:t>可购买投资理财产品。</a:t>
            </a:r>
            <a:endParaRPr lang="zh-CN" altLang="zh-CN" sz="1600" dirty="0">
              <a:cs typeface="+mn-ea"/>
              <a:sym typeface="+mn-lt"/>
            </a:endParaRPr>
          </a:p>
          <a:p>
            <a:br>
              <a:rPr lang="en-US" altLang="zh-CN" sz="1600" dirty="0">
                <a:cs typeface="+mn-ea"/>
                <a:sym typeface="+mn-lt"/>
              </a:rPr>
            </a:br>
            <a:r>
              <a:rPr lang="en-US" altLang="zh-CN" sz="1600" b="1" dirty="0">
                <a:solidFill>
                  <a:srgbClr val="FF3300"/>
                </a:solidFill>
                <a:cs typeface="+mn-ea"/>
                <a:sym typeface="+mn-lt"/>
              </a:rPr>
              <a:t>Ⅲ</a:t>
            </a:r>
            <a:r>
              <a:rPr lang="zh-CN" altLang="zh-CN" sz="1600" b="1" dirty="0">
                <a:solidFill>
                  <a:srgbClr val="FF3300"/>
                </a:solidFill>
                <a:cs typeface="+mn-ea"/>
                <a:sym typeface="+mn-lt"/>
              </a:rPr>
              <a:t>类账户就相当于</a:t>
            </a:r>
            <a:r>
              <a:rPr lang="en-US" altLang="zh-CN" sz="1600" b="1" dirty="0">
                <a:solidFill>
                  <a:srgbClr val="FF3300"/>
                </a:solidFill>
                <a:cs typeface="+mn-ea"/>
                <a:sym typeface="+mn-lt"/>
              </a:rPr>
              <a:t>“</a:t>
            </a:r>
            <a:r>
              <a:rPr lang="zh-CN" altLang="zh-CN" sz="1600" b="1" dirty="0">
                <a:solidFill>
                  <a:srgbClr val="FF3300"/>
                </a:solidFill>
                <a:cs typeface="+mn-ea"/>
                <a:sym typeface="+mn-lt"/>
              </a:rPr>
              <a:t>零钱包</a:t>
            </a:r>
            <a:r>
              <a:rPr lang="en-US" altLang="zh-CN" sz="1600" b="1" dirty="0">
                <a:solidFill>
                  <a:srgbClr val="FF3300"/>
                </a:solidFill>
                <a:cs typeface="+mn-ea"/>
                <a:sym typeface="+mn-lt"/>
              </a:rPr>
              <a:t>”</a:t>
            </a:r>
            <a:br>
              <a:rPr lang="en-US" altLang="zh-CN" sz="1600" dirty="0">
                <a:cs typeface="+mn-ea"/>
                <a:sym typeface="+mn-lt"/>
              </a:rPr>
            </a:br>
            <a:r>
              <a:rPr lang="zh-CN" altLang="zh-CN" sz="1600" dirty="0">
                <a:cs typeface="+mn-ea"/>
                <a:sym typeface="+mn-lt"/>
              </a:rPr>
              <a:t>用于金额较小、频次较高的交易</a:t>
            </a:r>
            <a:r>
              <a:rPr lang="en-US" altLang="zh-CN" sz="1600" dirty="0">
                <a:cs typeface="+mn-ea"/>
                <a:sym typeface="+mn-lt"/>
              </a:rPr>
              <a:t>,</a:t>
            </a:r>
            <a:r>
              <a:rPr lang="zh-CN" altLang="zh-CN" sz="1600" dirty="0">
                <a:cs typeface="+mn-ea"/>
                <a:sym typeface="+mn-lt"/>
              </a:rPr>
              <a:t>适用于移动支付。</a:t>
            </a:r>
            <a:endParaRPr lang="zh-CN" altLang="zh-CN" sz="1600"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600"/>
                                        <p:tgtEl>
                                          <p:spTgt spid="37"/>
                                        </p:tgtEl>
                                      </p:cBhvr>
                                    </p:animEffect>
                                    <p:anim calcmode="lin" valueType="num">
                                      <p:cBhvr>
                                        <p:cTn id="8" dur="600" fill="hold"/>
                                        <p:tgtEl>
                                          <p:spTgt spid="37"/>
                                        </p:tgtEl>
                                        <p:attrNameLst>
                                          <p:attrName>ppt_x</p:attrName>
                                        </p:attrNameLst>
                                      </p:cBhvr>
                                      <p:tavLst>
                                        <p:tav tm="0">
                                          <p:val>
                                            <p:strVal val="#ppt_x"/>
                                          </p:val>
                                        </p:tav>
                                        <p:tav tm="100000">
                                          <p:val>
                                            <p:strVal val="#ppt_x"/>
                                          </p:val>
                                        </p:tav>
                                      </p:tavLst>
                                    </p:anim>
                                    <p:anim calcmode="lin" valueType="num">
                                      <p:cBhvr>
                                        <p:cTn id="9" dur="6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2585584" y="332363"/>
            <a:ext cx="5234125" cy="461665"/>
          </a:xfrm>
          <a:prstGeom prst="rect">
            <a:avLst/>
          </a:prstGeom>
          <a:noFill/>
        </p:spPr>
        <p:txBody>
          <a:bodyPr wrap="none" rtlCol="0">
            <a:spAutoFit/>
          </a:bodyPr>
          <a:lstStyle/>
          <a:p>
            <a:pPr defTabSz="342900"/>
            <a:r>
              <a:rPr lang="zh-CN" altLang="en-US" sz="2400" dirty="0">
                <a:solidFill>
                  <a:prstClr val="black">
                    <a:lumMod val="75000"/>
                    <a:lumOff val="25000"/>
                  </a:prstClr>
                </a:solidFill>
                <a:cs typeface="+mn-ea"/>
                <a:sym typeface="+mn-lt"/>
              </a:rPr>
              <a:t>个人账户转账业务的新增规定有哪些</a:t>
            </a:r>
            <a:r>
              <a:rPr lang="en-US" altLang="zh-CN" sz="2400" dirty="0">
                <a:solidFill>
                  <a:prstClr val="black">
                    <a:lumMod val="75000"/>
                    <a:lumOff val="25000"/>
                  </a:prstClr>
                </a:solidFill>
                <a:cs typeface="+mn-ea"/>
                <a:sym typeface="+mn-lt"/>
              </a:rPr>
              <a:t>?</a:t>
            </a:r>
            <a:endParaRPr lang="en-US" altLang="zh-CN" sz="2400" dirty="0">
              <a:solidFill>
                <a:prstClr val="black">
                  <a:lumMod val="75000"/>
                  <a:lumOff val="25000"/>
                </a:prstClr>
              </a:solidFill>
              <a:cs typeface="+mn-ea"/>
              <a:sym typeface="+mn-lt"/>
            </a:endParaRPr>
          </a:p>
        </p:txBody>
      </p:sp>
      <p:sp>
        <p:nvSpPr>
          <p:cNvPr id="4" name="矩形 3"/>
          <p:cNvSpPr/>
          <p:nvPr/>
        </p:nvSpPr>
        <p:spPr>
          <a:xfrm>
            <a:off x="683568" y="1563638"/>
            <a:ext cx="5112568" cy="2723804"/>
          </a:xfrm>
          <a:prstGeom prst="rect">
            <a:avLst/>
          </a:prstGeom>
        </p:spPr>
        <p:txBody>
          <a:bodyPr wrap="square" lIns="68562" tIns="34281" rIns="68562" bIns="34281">
            <a:spAutoFit/>
          </a:bodyPr>
          <a:lstStyle/>
          <a:p>
            <a:pPr>
              <a:lnSpc>
                <a:spcPts val="2300"/>
              </a:lnSpc>
            </a:pPr>
            <a:r>
              <a:rPr lang="zh-CN" altLang="zh-CN" sz="1500" dirty="0">
                <a:solidFill>
                  <a:srgbClr val="FF3300"/>
                </a:solidFill>
                <a:cs typeface="+mn-ea"/>
                <a:sym typeface="+mn-lt"/>
              </a:rPr>
              <a:t>增加转账方式</a:t>
            </a:r>
            <a:r>
              <a:rPr lang="en-US" altLang="zh-CN" sz="1500" dirty="0">
                <a:cs typeface="+mn-ea"/>
                <a:sym typeface="+mn-lt"/>
              </a:rPr>
              <a:t>——</a:t>
            </a:r>
            <a:r>
              <a:rPr lang="zh-CN" altLang="zh-CN" sz="1500" dirty="0">
                <a:cs typeface="+mn-ea"/>
                <a:sym typeface="+mn-lt"/>
              </a:rPr>
              <a:t>自</a:t>
            </a:r>
            <a:r>
              <a:rPr lang="en-US" altLang="zh-CN" sz="1500" dirty="0">
                <a:cs typeface="+mn-ea"/>
                <a:sym typeface="+mn-lt"/>
              </a:rPr>
              <a:t>2016</a:t>
            </a:r>
            <a:r>
              <a:rPr lang="zh-CN" altLang="zh-CN" sz="1500" dirty="0">
                <a:cs typeface="+mn-ea"/>
                <a:sym typeface="+mn-lt"/>
              </a:rPr>
              <a:t>年</a:t>
            </a:r>
            <a:r>
              <a:rPr lang="en-US" altLang="zh-CN" sz="1500" dirty="0">
                <a:cs typeface="+mn-ea"/>
                <a:sym typeface="+mn-lt"/>
              </a:rPr>
              <a:t>12</a:t>
            </a:r>
            <a:r>
              <a:rPr lang="zh-CN" altLang="zh-CN" sz="1500" dirty="0">
                <a:cs typeface="+mn-ea"/>
                <a:sym typeface="+mn-lt"/>
              </a:rPr>
              <a:t>月</a:t>
            </a:r>
            <a:r>
              <a:rPr lang="en-US" altLang="zh-CN" sz="1500" dirty="0">
                <a:cs typeface="+mn-ea"/>
                <a:sym typeface="+mn-lt"/>
              </a:rPr>
              <a:t>1</a:t>
            </a:r>
            <a:r>
              <a:rPr lang="zh-CN" altLang="zh-CN" sz="1500" dirty="0">
                <a:cs typeface="+mn-ea"/>
                <a:sym typeface="+mn-lt"/>
              </a:rPr>
              <a:t>日起</a:t>
            </a:r>
            <a:r>
              <a:rPr lang="en-US" altLang="zh-CN" sz="1500" dirty="0">
                <a:cs typeface="+mn-ea"/>
                <a:sym typeface="+mn-lt"/>
              </a:rPr>
              <a:t>,</a:t>
            </a:r>
            <a:r>
              <a:rPr lang="zh-CN" altLang="zh-CN" sz="1500" dirty="0">
                <a:cs typeface="+mn-ea"/>
                <a:sym typeface="+mn-lt"/>
              </a:rPr>
              <a:t>银行和支付机构提供转账服务时</a:t>
            </a:r>
            <a:r>
              <a:rPr lang="en-US" altLang="zh-CN" sz="1500" dirty="0">
                <a:cs typeface="+mn-ea"/>
                <a:sym typeface="+mn-lt"/>
              </a:rPr>
              <a:t>,</a:t>
            </a:r>
            <a:r>
              <a:rPr lang="zh-CN" altLang="zh-CN" sz="1500" dirty="0">
                <a:cs typeface="+mn-ea"/>
                <a:sym typeface="+mn-lt"/>
              </a:rPr>
              <a:t>向存款人提供实时到账、普通到账、次日到账等多种转账方式选择</a:t>
            </a:r>
            <a:r>
              <a:rPr lang="en-US" altLang="zh-CN" sz="1500" dirty="0">
                <a:cs typeface="+mn-ea"/>
                <a:sym typeface="+mn-lt"/>
              </a:rPr>
              <a:t>,</a:t>
            </a:r>
            <a:r>
              <a:rPr lang="zh-CN" altLang="zh-CN" sz="1500" dirty="0">
                <a:cs typeface="+mn-ea"/>
                <a:sym typeface="+mn-lt"/>
              </a:rPr>
              <a:t>存款人在选择后才能办理业务</a:t>
            </a:r>
            <a:r>
              <a:rPr lang="zh-CN" altLang="en-US" sz="1500" dirty="0">
                <a:cs typeface="+mn-ea"/>
                <a:sym typeface="+mn-lt"/>
              </a:rPr>
              <a:t>。</a:t>
            </a:r>
            <a:endParaRPr lang="en-US" altLang="zh-CN" sz="1500" dirty="0">
              <a:cs typeface="+mn-ea"/>
              <a:sym typeface="+mn-lt"/>
            </a:endParaRPr>
          </a:p>
          <a:p>
            <a:pPr>
              <a:lnSpc>
                <a:spcPts val="2300"/>
              </a:lnSpc>
            </a:pPr>
            <a:br>
              <a:rPr lang="en-US" altLang="zh-CN" sz="1500" dirty="0">
                <a:cs typeface="+mn-ea"/>
                <a:sym typeface="+mn-lt"/>
              </a:rPr>
            </a:br>
            <a:r>
              <a:rPr lang="zh-CN" altLang="zh-CN" sz="1500" dirty="0">
                <a:solidFill>
                  <a:srgbClr val="FF3300"/>
                </a:solidFill>
                <a:cs typeface="+mn-ea"/>
                <a:sym typeface="+mn-lt"/>
              </a:rPr>
              <a:t>调整转账时间</a:t>
            </a:r>
            <a:r>
              <a:rPr lang="en-US" altLang="zh-CN" sz="1500" dirty="0">
                <a:cs typeface="+mn-ea"/>
                <a:sym typeface="+mn-lt"/>
              </a:rPr>
              <a:t>——</a:t>
            </a:r>
            <a:r>
              <a:rPr lang="zh-CN" altLang="zh-CN" sz="1500" dirty="0">
                <a:cs typeface="+mn-ea"/>
                <a:sym typeface="+mn-lt"/>
              </a:rPr>
              <a:t>除向本人同行账户转账外</a:t>
            </a:r>
            <a:r>
              <a:rPr lang="en-US" altLang="zh-CN" sz="1500" dirty="0">
                <a:cs typeface="+mn-ea"/>
                <a:sym typeface="+mn-lt"/>
              </a:rPr>
              <a:t>,</a:t>
            </a:r>
            <a:r>
              <a:rPr lang="zh-CN" altLang="zh-CN" sz="1500" dirty="0">
                <a:cs typeface="+mn-ea"/>
                <a:sym typeface="+mn-lt"/>
              </a:rPr>
              <a:t>个人通过</a:t>
            </a:r>
            <a:r>
              <a:rPr lang="en-US" altLang="zh-CN" sz="1500" dirty="0">
                <a:cs typeface="+mn-ea"/>
                <a:sym typeface="+mn-lt"/>
              </a:rPr>
              <a:t>ATM(</a:t>
            </a:r>
            <a:r>
              <a:rPr lang="zh-CN" altLang="zh-CN" sz="1500" dirty="0">
                <a:cs typeface="+mn-ea"/>
                <a:sym typeface="+mn-lt"/>
              </a:rPr>
              <a:t>自助柜员机</a:t>
            </a:r>
            <a:r>
              <a:rPr lang="en-US" altLang="zh-CN" sz="1500" dirty="0">
                <a:cs typeface="+mn-ea"/>
                <a:sym typeface="+mn-lt"/>
              </a:rPr>
              <a:t>)</a:t>
            </a:r>
            <a:r>
              <a:rPr lang="zh-CN" altLang="zh-CN" sz="1500" dirty="0">
                <a:cs typeface="+mn-ea"/>
                <a:sym typeface="+mn-lt"/>
              </a:rPr>
              <a:t>转账的</a:t>
            </a:r>
            <a:r>
              <a:rPr lang="en-US" altLang="zh-CN" sz="1500" dirty="0">
                <a:cs typeface="+mn-ea"/>
                <a:sym typeface="+mn-lt"/>
              </a:rPr>
              <a:t>,</a:t>
            </a:r>
            <a:r>
              <a:rPr lang="zh-CN" altLang="zh-CN" sz="1500" dirty="0">
                <a:cs typeface="+mn-ea"/>
                <a:sym typeface="+mn-lt"/>
              </a:rPr>
              <a:t>发卡银行在受理</a:t>
            </a:r>
            <a:r>
              <a:rPr lang="en-US" altLang="zh-CN" sz="1500" dirty="0">
                <a:cs typeface="+mn-ea"/>
                <a:sym typeface="+mn-lt"/>
              </a:rPr>
              <a:t>24</a:t>
            </a:r>
            <a:r>
              <a:rPr lang="zh-CN" altLang="zh-CN" sz="1500" dirty="0">
                <a:cs typeface="+mn-ea"/>
                <a:sym typeface="+mn-lt"/>
              </a:rPr>
              <a:t>小时后办理资金转账。在发卡银行受理后</a:t>
            </a:r>
            <a:r>
              <a:rPr lang="en-US" altLang="zh-CN" sz="1500" dirty="0">
                <a:cs typeface="+mn-ea"/>
                <a:sym typeface="+mn-lt"/>
              </a:rPr>
              <a:t>24</a:t>
            </a:r>
            <a:r>
              <a:rPr lang="zh-CN" altLang="zh-CN" sz="1500" dirty="0">
                <a:cs typeface="+mn-ea"/>
                <a:sym typeface="+mn-lt"/>
              </a:rPr>
              <a:t>小时内</a:t>
            </a:r>
            <a:r>
              <a:rPr lang="en-US" altLang="zh-CN" sz="1500" dirty="0">
                <a:cs typeface="+mn-ea"/>
                <a:sym typeface="+mn-lt"/>
              </a:rPr>
              <a:t>,</a:t>
            </a:r>
            <a:r>
              <a:rPr lang="zh-CN" altLang="zh-CN" sz="1500" dirty="0">
                <a:cs typeface="+mn-ea"/>
                <a:sym typeface="+mn-lt"/>
              </a:rPr>
              <a:t>个人可以向发卡银行申请撤销转账。受理银行应当在受理结果界面对转账业务办理时间和可撤销规定做出明确提示。</a:t>
            </a:r>
            <a:endParaRPr lang="zh-CN" altLang="zh-CN" sz="1500" dirty="0">
              <a:cs typeface="+mn-ea"/>
              <a:sym typeface="+mn-lt"/>
            </a:endParaRPr>
          </a:p>
        </p:txBody>
      </p:sp>
      <p:pic>
        <p:nvPicPr>
          <p:cNvPr id="3" name="图片 2" descr="图片包含 iPod&#10;&#10;已生成极高可信度的说明"/>
          <p:cNvPicPr>
            <a:picLocks noChangeAspect="1"/>
          </p:cNvPicPr>
          <p:nvPr/>
        </p:nvPicPr>
        <p:blipFill>
          <a:blip r:embed="rId1" cstate="screen"/>
          <a:stretch>
            <a:fillRect/>
          </a:stretch>
        </p:blipFill>
        <p:spPr>
          <a:xfrm>
            <a:off x="5830936" y="1584527"/>
            <a:ext cx="2657356" cy="245692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6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3243580" y="339725"/>
            <a:ext cx="3262630" cy="461645"/>
          </a:xfrm>
          <a:prstGeom prst="rect">
            <a:avLst/>
          </a:prstGeom>
          <a:noFill/>
        </p:spPr>
        <p:txBody>
          <a:bodyPr wrap="none" rtlCol="0">
            <a:spAutoFit/>
          </a:bodyPr>
          <a:lstStyle/>
          <a:p>
            <a:pPr defTabSz="342900"/>
            <a:r>
              <a:rPr lang="zh-CN" altLang="en-US" sz="2400" dirty="0">
                <a:solidFill>
                  <a:prstClr val="black">
                    <a:lumMod val="75000"/>
                    <a:lumOff val="25000"/>
                  </a:prstClr>
                </a:solidFill>
                <a:cs typeface="+mn-ea"/>
                <a:sym typeface="+mn-lt"/>
              </a:rPr>
              <a:t>什么是小额免密免签？</a:t>
            </a:r>
            <a:endParaRPr lang="zh-CN" altLang="en-US" sz="2400" dirty="0">
              <a:solidFill>
                <a:prstClr val="black">
                  <a:lumMod val="75000"/>
                  <a:lumOff val="25000"/>
                </a:prstClr>
              </a:solidFill>
              <a:cs typeface="+mn-ea"/>
              <a:sym typeface="+mn-lt"/>
            </a:endParaRPr>
          </a:p>
        </p:txBody>
      </p:sp>
      <p:sp>
        <p:nvSpPr>
          <p:cNvPr id="5" name="矩形 4"/>
          <p:cNvSpPr/>
          <p:nvPr/>
        </p:nvSpPr>
        <p:spPr>
          <a:xfrm>
            <a:off x="4355976" y="1635646"/>
            <a:ext cx="3950163" cy="2698926"/>
          </a:xfrm>
          <a:prstGeom prst="rect">
            <a:avLst/>
          </a:prstGeom>
        </p:spPr>
        <p:txBody>
          <a:bodyPr wrap="square" lIns="68562" tIns="34281" rIns="68562" bIns="34281">
            <a:spAutoFit/>
          </a:bodyPr>
          <a:lstStyle/>
          <a:p>
            <a:pPr algn="just">
              <a:lnSpc>
                <a:spcPts val="2300"/>
              </a:lnSpc>
            </a:pPr>
            <a:r>
              <a:rPr lang="zh-CN" altLang="zh-CN" sz="1600" dirty="0">
                <a:cs typeface="+mn-ea"/>
                <a:sym typeface="+mn-lt"/>
              </a:rPr>
              <a:t>小额免密免签是中国银联为持卡人提供的一种小额快速支付服务。当持卡人使用具有</a:t>
            </a:r>
            <a:r>
              <a:rPr lang="en-US" altLang="zh-CN" sz="1600" b="1" dirty="0">
                <a:solidFill>
                  <a:srgbClr val="FF3300"/>
                </a:solidFill>
                <a:cs typeface="+mn-ea"/>
                <a:sym typeface="+mn-lt"/>
              </a:rPr>
              <a:t>“</a:t>
            </a:r>
            <a:r>
              <a:rPr lang="zh-CN" altLang="zh-CN" sz="1600" b="1" dirty="0">
                <a:solidFill>
                  <a:srgbClr val="FF3300"/>
                </a:solidFill>
                <a:cs typeface="+mn-ea"/>
                <a:sym typeface="+mn-lt"/>
              </a:rPr>
              <a:t>闪付</a:t>
            </a:r>
            <a:r>
              <a:rPr lang="en-US" altLang="zh-CN" sz="1600" b="1" dirty="0">
                <a:solidFill>
                  <a:srgbClr val="FF3300"/>
                </a:solidFill>
                <a:cs typeface="+mn-ea"/>
                <a:sym typeface="+mn-lt"/>
              </a:rPr>
              <a:t>”</a:t>
            </a:r>
            <a:r>
              <a:rPr lang="zh-CN" altLang="zh-CN" sz="1600" dirty="0">
                <a:cs typeface="+mn-ea"/>
                <a:sym typeface="+mn-lt"/>
              </a:rPr>
              <a:t>功能的金融</a:t>
            </a:r>
            <a:r>
              <a:rPr lang="en-US" altLang="zh-CN" sz="1600" dirty="0">
                <a:cs typeface="+mn-ea"/>
                <a:sym typeface="+mn-lt"/>
              </a:rPr>
              <a:t>C</a:t>
            </a:r>
            <a:r>
              <a:rPr lang="zh-CN" altLang="zh-CN" sz="1600" dirty="0">
                <a:cs typeface="+mn-ea"/>
                <a:sym typeface="+mn-lt"/>
              </a:rPr>
              <a:t>卡或支持银联闪付</a:t>
            </a:r>
            <a:r>
              <a:rPr lang="en-US" altLang="zh-CN" sz="1600" dirty="0">
                <a:cs typeface="+mn-ea"/>
                <a:sym typeface="+mn-lt"/>
              </a:rPr>
              <a:t>”</a:t>
            </a:r>
            <a:r>
              <a:rPr lang="zh-CN" altLang="zh-CN" sz="1600" dirty="0">
                <a:cs typeface="+mn-ea"/>
                <a:sym typeface="+mn-lt"/>
              </a:rPr>
              <a:t>的移动设备</a:t>
            </a:r>
            <a:r>
              <a:rPr lang="en-US" altLang="zh-CN" sz="1600" dirty="0">
                <a:cs typeface="+mn-ea"/>
                <a:sym typeface="+mn-lt"/>
              </a:rPr>
              <a:t>,</a:t>
            </a:r>
            <a:r>
              <a:rPr lang="zh-CN" altLang="zh-CN" sz="1600" dirty="0">
                <a:cs typeface="+mn-ea"/>
                <a:sym typeface="+mn-lt"/>
              </a:rPr>
              <a:t>在指定商户进行一定金额</a:t>
            </a:r>
            <a:r>
              <a:rPr lang="en-US" altLang="zh-CN" sz="1600" dirty="0">
                <a:cs typeface="+mn-ea"/>
                <a:sym typeface="+mn-lt"/>
              </a:rPr>
              <a:t>(</a:t>
            </a:r>
            <a:r>
              <a:rPr lang="zh-CN" altLang="zh-CN" sz="1600" dirty="0">
                <a:cs typeface="+mn-ea"/>
                <a:sym typeface="+mn-lt"/>
              </a:rPr>
              <a:t>境内</a:t>
            </a:r>
            <a:r>
              <a:rPr lang="en-US" altLang="zh-CN" sz="1600" dirty="0">
                <a:cs typeface="+mn-ea"/>
                <a:sym typeface="+mn-lt"/>
              </a:rPr>
              <a:t>1000</a:t>
            </a:r>
            <a:r>
              <a:rPr lang="zh-CN" altLang="zh-CN" sz="1600" dirty="0">
                <a:cs typeface="+mn-ea"/>
                <a:sym typeface="+mn-lt"/>
              </a:rPr>
              <a:t>元人民币</a:t>
            </a:r>
            <a:r>
              <a:rPr lang="en-US" altLang="zh-CN" sz="1600" dirty="0">
                <a:cs typeface="+mn-ea"/>
                <a:sym typeface="+mn-lt"/>
              </a:rPr>
              <a:t>,</a:t>
            </a:r>
            <a:r>
              <a:rPr lang="zh-CN" altLang="zh-CN" sz="1600" dirty="0">
                <a:cs typeface="+mn-ea"/>
                <a:sym typeface="+mn-lt"/>
              </a:rPr>
              <a:t>境外以当地限额为准</a:t>
            </a:r>
            <a:r>
              <a:rPr lang="en-US" altLang="zh-CN" sz="1600" dirty="0">
                <a:cs typeface="+mn-ea"/>
                <a:sym typeface="+mn-lt"/>
              </a:rPr>
              <a:t>)</a:t>
            </a:r>
            <a:r>
              <a:rPr lang="zh-CN" altLang="zh-CN" sz="1600" dirty="0">
                <a:cs typeface="+mn-ea"/>
                <a:sym typeface="+mn-lt"/>
              </a:rPr>
              <a:t>内的交易时</a:t>
            </a:r>
            <a:r>
              <a:rPr lang="en-US" altLang="zh-CN" sz="1600" dirty="0">
                <a:cs typeface="+mn-ea"/>
                <a:sym typeface="+mn-lt"/>
              </a:rPr>
              <a:t>,</a:t>
            </a:r>
            <a:r>
              <a:rPr lang="zh-CN" altLang="zh-CN" sz="1600" dirty="0">
                <a:cs typeface="+mn-ea"/>
                <a:sym typeface="+mn-lt"/>
              </a:rPr>
              <a:t>只需将银行卡或移动设备靠近</a:t>
            </a:r>
            <a:r>
              <a:rPr lang="en-US" altLang="zh-CN" sz="1600" dirty="0">
                <a:cs typeface="+mn-ea"/>
                <a:sym typeface="+mn-lt"/>
              </a:rPr>
              <a:t>POS</a:t>
            </a:r>
            <a:r>
              <a:rPr lang="zh-CN" altLang="zh-CN" sz="1600" dirty="0">
                <a:cs typeface="+mn-ea"/>
                <a:sym typeface="+mn-lt"/>
              </a:rPr>
              <a:t>机等受理终端的</a:t>
            </a:r>
            <a:r>
              <a:rPr lang="en-US" altLang="zh-CN" sz="1600" dirty="0">
                <a:cs typeface="+mn-ea"/>
                <a:sym typeface="+mn-lt"/>
              </a:rPr>
              <a:t>“</a:t>
            </a:r>
            <a:r>
              <a:rPr lang="zh-CN" altLang="zh-CN" sz="1600" dirty="0">
                <a:cs typeface="+mn-ea"/>
                <a:sym typeface="+mn-lt"/>
              </a:rPr>
              <a:t>闪付</a:t>
            </a:r>
            <a:r>
              <a:rPr lang="en-US" altLang="zh-CN" sz="1600" dirty="0">
                <a:cs typeface="+mn-ea"/>
                <a:sym typeface="+mn-lt"/>
              </a:rPr>
              <a:t>”</a:t>
            </a:r>
            <a:r>
              <a:rPr lang="zh-CN" altLang="zh-CN" sz="1600" dirty="0">
                <a:cs typeface="+mn-ea"/>
                <a:sym typeface="+mn-lt"/>
              </a:rPr>
              <a:t>感应区</a:t>
            </a:r>
            <a:r>
              <a:rPr lang="en-US" altLang="zh-CN" sz="1600" dirty="0">
                <a:cs typeface="+mn-ea"/>
                <a:sym typeface="+mn-lt"/>
              </a:rPr>
              <a:t>,</a:t>
            </a:r>
            <a:r>
              <a:rPr lang="zh-CN" altLang="zh-CN" sz="1600" dirty="0">
                <a:cs typeface="+mn-ea"/>
                <a:sym typeface="+mn-lt"/>
              </a:rPr>
              <a:t>即可完成支付。支付过程中</a:t>
            </a:r>
            <a:r>
              <a:rPr lang="en-US" altLang="zh-CN" sz="1600" dirty="0">
                <a:cs typeface="+mn-ea"/>
                <a:sym typeface="+mn-lt"/>
              </a:rPr>
              <a:t>,</a:t>
            </a:r>
            <a:r>
              <a:rPr lang="zh-CN" altLang="zh-CN" sz="1600" dirty="0">
                <a:cs typeface="+mn-ea"/>
                <a:sym typeface="+mn-lt"/>
              </a:rPr>
              <a:t>持卡人不会被要求输入密码</a:t>
            </a:r>
            <a:r>
              <a:rPr lang="en-US" altLang="zh-CN" sz="1600" dirty="0">
                <a:cs typeface="+mn-ea"/>
                <a:sym typeface="+mn-lt"/>
              </a:rPr>
              <a:t>,</a:t>
            </a:r>
            <a:r>
              <a:rPr lang="zh-CN" altLang="zh-CN" sz="1600" dirty="0">
                <a:cs typeface="+mn-ea"/>
                <a:sym typeface="+mn-lt"/>
              </a:rPr>
              <a:t>也无需签名。</a:t>
            </a:r>
            <a:endParaRPr lang="zh-CN" altLang="zh-CN" sz="1600" dirty="0">
              <a:cs typeface="+mn-ea"/>
              <a:sym typeface="+mn-lt"/>
            </a:endParaRPr>
          </a:p>
        </p:txBody>
      </p:sp>
      <p:pic>
        <p:nvPicPr>
          <p:cNvPr id="4" name="图片 3"/>
          <p:cNvPicPr>
            <a:picLocks noChangeAspect="1"/>
          </p:cNvPicPr>
          <p:nvPr/>
        </p:nvPicPr>
        <p:blipFill rotWithShape="1">
          <a:blip r:embed="rId1" cstate="screen"/>
          <a:srcRect/>
          <a:stretch>
            <a:fillRect/>
          </a:stretch>
        </p:blipFill>
        <p:spPr>
          <a:xfrm>
            <a:off x="467544" y="1339648"/>
            <a:ext cx="3749032" cy="299492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600"/>
                                        <p:tgtEl>
                                          <p:spTgt spid="5"/>
                                        </p:tgtEl>
                                      </p:cBhvr>
                                    </p:animEffect>
                                    <p:anim calcmode="lin" valueType="num">
                                      <p:cBhvr>
                                        <p:cTn id="8" dur="600" fill="hold"/>
                                        <p:tgtEl>
                                          <p:spTgt spid="5"/>
                                        </p:tgtEl>
                                        <p:attrNameLst>
                                          <p:attrName>ppt_x</p:attrName>
                                        </p:attrNameLst>
                                      </p:cBhvr>
                                      <p:tavLst>
                                        <p:tav tm="0">
                                          <p:val>
                                            <p:strVal val="#ppt_x"/>
                                          </p:val>
                                        </p:tav>
                                        <p:tav tm="100000">
                                          <p:val>
                                            <p:strVal val="#ppt_x"/>
                                          </p:val>
                                        </p:tav>
                                      </p:tavLst>
                                    </p:anim>
                                    <p:anim calcmode="lin" valueType="num">
                                      <p:cBhvr>
                                        <p:cTn id="9" dur="6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1865630" y="339725"/>
            <a:ext cx="6464935" cy="461645"/>
          </a:xfrm>
          <a:prstGeom prst="rect">
            <a:avLst/>
          </a:prstGeom>
          <a:noFill/>
        </p:spPr>
        <p:txBody>
          <a:bodyPr wrap="none" rtlCol="0">
            <a:spAutoFit/>
          </a:bodyPr>
          <a:lstStyle/>
          <a:p>
            <a:pPr defTabSz="342900"/>
            <a:r>
              <a:rPr lang="zh-CN" altLang="en-US" sz="2400" dirty="0">
                <a:solidFill>
                  <a:prstClr val="black">
                    <a:lumMod val="75000"/>
                    <a:lumOff val="25000"/>
                  </a:prstClr>
                </a:solidFill>
                <a:cs typeface="+mn-ea"/>
                <a:sym typeface="+mn-lt"/>
              </a:rPr>
              <a:t>开通了小额免密免签功能的银行卡遗失怎么办</a:t>
            </a:r>
            <a:r>
              <a:rPr lang="en-US" altLang="zh-CN" sz="2400" dirty="0">
                <a:solidFill>
                  <a:prstClr val="black">
                    <a:lumMod val="75000"/>
                    <a:lumOff val="25000"/>
                  </a:prstClr>
                </a:solidFill>
                <a:cs typeface="+mn-ea"/>
                <a:sym typeface="+mn-lt"/>
              </a:rPr>
              <a:t>?</a:t>
            </a:r>
            <a:endParaRPr lang="en-US" altLang="zh-CN" sz="2400" dirty="0">
              <a:solidFill>
                <a:prstClr val="black">
                  <a:lumMod val="75000"/>
                  <a:lumOff val="25000"/>
                </a:prstClr>
              </a:solidFill>
              <a:cs typeface="+mn-ea"/>
              <a:sym typeface="+mn-lt"/>
            </a:endParaRPr>
          </a:p>
        </p:txBody>
      </p:sp>
      <p:sp>
        <p:nvSpPr>
          <p:cNvPr id="5" name="矩形 4"/>
          <p:cNvSpPr/>
          <p:nvPr/>
        </p:nvSpPr>
        <p:spPr>
          <a:xfrm>
            <a:off x="683568" y="1707654"/>
            <a:ext cx="3629798" cy="2698926"/>
          </a:xfrm>
          <a:prstGeom prst="rect">
            <a:avLst/>
          </a:prstGeom>
        </p:spPr>
        <p:txBody>
          <a:bodyPr wrap="square" lIns="68562" tIns="34281" rIns="68562" bIns="34281">
            <a:spAutoFit/>
          </a:bodyPr>
          <a:lstStyle/>
          <a:p>
            <a:pPr algn="just">
              <a:lnSpc>
                <a:spcPts val="2300"/>
              </a:lnSpc>
            </a:pPr>
            <a:r>
              <a:rPr lang="zh-CN" altLang="zh-CN" sz="1600" dirty="0">
                <a:cs typeface="+mn-ea"/>
                <a:sym typeface="+mn-lt"/>
              </a:rPr>
              <a:t>与正常的银行卡挂失一样，拨打发卡银行服务热线进行电话挂失或者前往银行柜台办理挂失手续</a:t>
            </a:r>
            <a:r>
              <a:rPr lang="zh-CN" altLang="en-US" sz="1600" dirty="0">
                <a:cs typeface="+mn-ea"/>
                <a:sym typeface="+mn-lt"/>
              </a:rPr>
              <a:t>。</a:t>
            </a:r>
            <a:r>
              <a:rPr lang="zh-CN" altLang="zh-CN" sz="1600" dirty="0">
                <a:cs typeface="+mn-ea"/>
                <a:sym typeface="+mn-lt"/>
              </a:rPr>
              <a:t>对于挂失之前</a:t>
            </a:r>
            <a:r>
              <a:rPr lang="en-US" altLang="zh-CN" sz="1600" dirty="0">
                <a:cs typeface="+mn-ea"/>
                <a:sym typeface="+mn-lt"/>
              </a:rPr>
              <a:t>72</a:t>
            </a:r>
            <a:r>
              <a:rPr lang="zh-CN" altLang="zh-CN" sz="1600" dirty="0">
                <a:cs typeface="+mn-ea"/>
                <a:sym typeface="+mn-lt"/>
              </a:rPr>
              <a:t>小时内发生的小额免密免签盗刷交易</a:t>
            </a:r>
            <a:r>
              <a:rPr lang="en-US" altLang="zh-CN" sz="1600" dirty="0">
                <a:cs typeface="+mn-ea"/>
                <a:sym typeface="+mn-lt"/>
              </a:rPr>
              <a:t>,</a:t>
            </a:r>
            <a:r>
              <a:rPr lang="zh-CN" altLang="zh-CN" sz="1600" dirty="0">
                <a:cs typeface="+mn-ea"/>
                <a:sym typeface="+mn-lt"/>
              </a:rPr>
              <a:t>在挂失后按照发卡银行流程申请赔付</a:t>
            </a:r>
            <a:r>
              <a:rPr lang="zh-CN" altLang="en-US" sz="1600" dirty="0">
                <a:cs typeface="+mn-ea"/>
                <a:sym typeface="+mn-lt"/>
              </a:rPr>
              <a:t>。</a:t>
            </a:r>
            <a:r>
              <a:rPr lang="zh-CN" altLang="zh-CN" sz="1600" dirty="0">
                <a:cs typeface="+mn-ea"/>
                <a:sym typeface="+mn-lt"/>
              </a:rPr>
              <a:t>发卡银行在接收到持卡人申请赔付的</a:t>
            </a:r>
            <a:r>
              <a:rPr lang="en-US" altLang="zh-CN" sz="1600" dirty="0">
                <a:solidFill>
                  <a:srgbClr val="FF3300"/>
                </a:solidFill>
                <a:cs typeface="+mn-ea"/>
                <a:sym typeface="+mn-lt"/>
              </a:rPr>
              <a:t>5</a:t>
            </a:r>
            <a:r>
              <a:rPr lang="zh-CN" altLang="zh-CN" sz="1600" dirty="0">
                <a:solidFill>
                  <a:srgbClr val="FF3300"/>
                </a:solidFill>
                <a:cs typeface="+mn-ea"/>
                <a:sym typeface="+mn-lt"/>
              </a:rPr>
              <a:t>个工作日内</a:t>
            </a:r>
            <a:r>
              <a:rPr lang="zh-CN" altLang="zh-CN" sz="1600" dirty="0">
                <a:cs typeface="+mn-ea"/>
                <a:sym typeface="+mn-lt"/>
              </a:rPr>
              <a:t>向中国银联提交补偿申请对于审核确认的</a:t>
            </a:r>
            <a:r>
              <a:rPr lang="en-US" altLang="zh-CN" sz="1600" dirty="0">
                <a:cs typeface="+mn-ea"/>
                <a:sym typeface="+mn-lt"/>
              </a:rPr>
              <a:t>,</a:t>
            </a:r>
            <a:r>
              <a:rPr lang="zh-CN" altLang="zh-CN" sz="1600" dirty="0">
                <a:cs typeface="+mn-ea"/>
                <a:sym typeface="+mn-lt"/>
              </a:rPr>
              <a:t>中国银联在</a:t>
            </a:r>
            <a:r>
              <a:rPr lang="en-US" altLang="zh-CN" sz="1600" dirty="0">
                <a:solidFill>
                  <a:srgbClr val="FF3300"/>
                </a:solidFill>
                <a:cs typeface="+mn-ea"/>
                <a:sym typeface="+mn-lt"/>
              </a:rPr>
              <a:t>2</a:t>
            </a:r>
            <a:r>
              <a:rPr lang="zh-CN" altLang="zh-CN" sz="1600" dirty="0">
                <a:solidFill>
                  <a:srgbClr val="FF3300"/>
                </a:solidFill>
                <a:cs typeface="+mn-ea"/>
                <a:sym typeface="+mn-lt"/>
              </a:rPr>
              <a:t>个工作日内</a:t>
            </a:r>
            <a:r>
              <a:rPr lang="zh-CN" altLang="zh-CN" sz="1600" dirty="0">
                <a:cs typeface="+mn-ea"/>
                <a:sym typeface="+mn-lt"/>
              </a:rPr>
              <a:t>将资金返还至持卡人账户。</a:t>
            </a:r>
            <a:endParaRPr lang="zh-CN" altLang="zh-CN" sz="1600" dirty="0">
              <a:cs typeface="+mn-ea"/>
              <a:sym typeface="+mn-lt"/>
            </a:endParaRPr>
          </a:p>
        </p:txBody>
      </p:sp>
      <p:pic>
        <p:nvPicPr>
          <p:cNvPr id="4" name="图片 3"/>
          <p:cNvPicPr>
            <a:picLocks noChangeAspect="1"/>
          </p:cNvPicPr>
          <p:nvPr/>
        </p:nvPicPr>
        <p:blipFill>
          <a:blip r:embed="rId1" cstate="screen"/>
          <a:stretch>
            <a:fillRect/>
          </a:stretch>
        </p:blipFill>
        <p:spPr>
          <a:xfrm>
            <a:off x="5098119" y="543221"/>
            <a:ext cx="3002273" cy="428841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600"/>
                                        <p:tgtEl>
                                          <p:spTgt spid="5"/>
                                        </p:tgtEl>
                                      </p:cBhvr>
                                    </p:animEffect>
                                    <p:anim calcmode="lin" valueType="num">
                                      <p:cBhvr>
                                        <p:cTn id="8" dur="600" fill="hold"/>
                                        <p:tgtEl>
                                          <p:spTgt spid="5"/>
                                        </p:tgtEl>
                                        <p:attrNameLst>
                                          <p:attrName>ppt_x</p:attrName>
                                        </p:attrNameLst>
                                      </p:cBhvr>
                                      <p:tavLst>
                                        <p:tav tm="0">
                                          <p:val>
                                            <p:strVal val="#ppt_x"/>
                                          </p:val>
                                        </p:tav>
                                        <p:tav tm="100000">
                                          <p:val>
                                            <p:strVal val="#ppt_x"/>
                                          </p:val>
                                        </p:tav>
                                      </p:tavLst>
                                    </p:anim>
                                    <p:anim calcmode="lin" valueType="num">
                                      <p:cBhvr>
                                        <p:cTn id="9" dur="6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2320290" y="339725"/>
            <a:ext cx="5109210" cy="461645"/>
          </a:xfrm>
          <a:prstGeom prst="rect">
            <a:avLst/>
          </a:prstGeom>
          <a:noFill/>
        </p:spPr>
        <p:txBody>
          <a:bodyPr wrap="none" rtlCol="0">
            <a:spAutoFit/>
          </a:bodyPr>
          <a:lstStyle/>
          <a:p>
            <a:pPr defTabSz="342900"/>
            <a:r>
              <a:rPr lang="zh-CN" altLang="en-US" sz="2400" dirty="0">
                <a:solidFill>
                  <a:prstClr val="black">
                    <a:lumMod val="75000"/>
                    <a:lumOff val="25000"/>
                  </a:prstClr>
                </a:solidFill>
                <a:cs typeface="+mn-ea"/>
                <a:sym typeface="+mn-lt"/>
              </a:rPr>
              <a:t>如何有效保护自身银行卡信息安全？</a:t>
            </a:r>
            <a:endParaRPr lang="zh-CN" altLang="en-US" sz="2400" dirty="0">
              <a:solidFill>
                <a:prstClr val="black">
                  <a:lumMod val="75000"/>
                  <a:lumOff val="25000"/>
                </a:prstClr>
              </a:solidFill>
              <a:cs typeface="+mn-ea"/>
              <a:sym typeface="+mn-lt"/>
            </a:endParaRPr>
          </a:p>
        </p:txBody>
      </p:sp>
      <p:sp>
        <p:nvSpPr>
          <p:cNvPr id="5" name="矩形 4"/>
          <p:cNvSpPr/>
          <p:nvPr/>
        </p:nvSpPr>
        <p:spPr>
          <a:xfrm>
            <a:off x="580694" y="1203598"/>
            <a:ext cx="8095762" cy="3270108"/>
          </a:xfrm>
          <a:prstGeom prst="rect">
            <a:avLst/>
          </a:prstGeom>
        </p:spPr>
        <p:txBody>
          <a:bodyPr wrap="square" lIns="68562" tIns="34281" rIns="68562" bIns="34281">
            <a:spAutoFit/>
          </a:bodyPr>
          <a:lstStyle/>
          <a:p>
            <a:r>
              <a:rPr lang="en-US" altLang="zh-CN" sz="1600" dirty="0">
                <a:cs typeface="+mn-ea"/>
                <a:sym typeface="+mn-lt"/>
              </a:rPr>
              <a:t>1</a:t>
            </a:r>
            <a:r>
              <a:rPr lang="zh-CN" altLang="en-US" sz="1600" dirty="0">
                <a:cs typeface="+mn-ea"/>
                <a:sym typeface="+mn-lt"/>
              </a:rPr>
              <a:t>、</a:t>
            </a:r>
            <a:r>
              <a:rPr lang="zh-CN" altLang="zh-CN" sz="1600" dirty="0">
                <a:cs typeface="+mn-ea"/>
                <a:sym typeface="+mn-lt"/>
              </a:rPr>
              <a:t>妥善保管好自己的身份证件、银行卡、网银</a:t>
            </a:r>
            <a:r>
              <a:rPr lang="en-US" altLang="zh-CN" sz="1600" dirty="0">
                <a:cs typeface="+mn-ea"/>
                <a:sym typeface="+mn-lt"/>
              </a:rPr>
              <a:t>∪</a:t>
            </a:r>
            <a:r>
              <a:rPr lang="zh-CN" altLang="zh-CN" sz="1600" dirty="0">
                <a:cs typeface="+mn-ea"/>
                <a:sym typeface="+mn-lt"/>
              </a:rPr>
              <a:t>盾、手机</a:t>
            </a:r>
            <a:r>
              <a:rPr lang="en-US" altLang="zh-CN" sz="1600" dirty="0">
                <a:cs typeface="+mn-ea"/>
                <a:sym typeface="+mn-lt"/>
              </a:rPr>
              <a:t>,</a:t>
            </a:r>
            <a:r>
              <a:rPr lang="zh-CN" altLang="zh-CN" sz="1600" dirty="0">
                <a:cs typeface="+mn-ea"/>
                <a:sym typeface="+mn-lt"/>
              </a:rPr>
              <a:t>不借给他人使用</a:t>
            </a:r>
            <a:r>
              <a:rPr lang="en-US" altLang="zh-CN" sz="1600" dirty="0">
                <a:cs typeface="+mn-ea"/>
                <a:sym typeface="+mn-lt"/>
              </a:rPr>
              <a:t>,</a:t>
            </a:r>
            <a:r>
              <a:rPr lang="zh-CN" altLang="zh-CN" sz="1600" dirty="0">
                <a:cs typeface="+mn-ea"/>
                <a:sym typeface="+mn-lt"/>
              </a:rPr>
              <a:t>一旦丢失要立即挂失</a:t>
            </a:r>
            <a:r>
              <a:rPr lang="zh-CN" altLang="en-US" sz="1600" dirty="0">
                <a:cs typeface="+mn-ea"/>
                <a:sym typeface="+mn-lt"/>
              </a:rPr>
              <a:t>。</a:t>
            </a:r>
            <a:endParaRPr lang="en-US" altLang="zh-CN" sz="1600" dirty="0">
              <a:cs typeface="+mn-ea"/>
              <a:sym typeface="+mn-lt"/>
            </a:endParaRPr>
          </a:p>
          <a:p>
            <a:endParaRPr lang="zh-CN" altLang="zh-CN" sz="1600" dirty="0">
              <a:cs typeface="+mn-ea"/>
              <a:sym typeface="+mn-lt"/>
            </a:endParaRPr>
          </a:p>
          <a:p>
            <a:r>
              <a:rPr lang="en-US" altLang="zh-CN" sz="1600" dirty="0">
                <a:cs typeface="+mn-ea"/>
                <a:sym typeface="+mn-lt"/>
              </a:rPr>
              <a:t>2</a:t>
            </a:r>
            <a:r>
              <a:rPr lang="zh-CN" altLang="en-US" sz="1600" dirty="0">
                <a:cs typeface="+mn-ea"/>
                <a:sym typeface="+mn-lt"/>
              </a:rPr>
              <a:t>、</a:t>
            </a:r>
            <a:r>
              <a:rPr lang="zh-CN" altLang="zh-CN" sz="1600" dirty="0">
                <a:cs typeface="+mn-ea"/>
                <a:sym typeface="+mn-lt"/>
              </a:rPr>
              <a:t>开通银行账户变动短信提醒</a:t>
            </a:r>
            <a:r>
              <a:rPr lang="en-US" altLang="zh-CN" sz="1600" dirty="0">
                <a:cs typeface="+mn-ea"/>
                <a:sym typeface="+mn-lt"/>
              </a:rPr>
              <a:t>,</a:t>
            </a:r>
            <a:r>
              <a:rPr lang="zh-CN" altLang="zh-CN" sz="1600" dirty="0">
                <a:cs typeface="+mn-ea"/>
                <a:sym typeface="+mn-lt"/>
              </a:rPr>
              <a:t>仔细核对交易业务类型、交易商户和金额是否正确</a:t>
            </a:r>
            <a:r>
              <a:rPr lang="en-US" altLang="zh-CN" sz="1600" dirty="0">
                <a:cs typeface="+mn-ea"/>
                <a:sym typeface="+mn-lt"/>
              </a:rPr>
              <a:t>,</a:t>
            </a:r>
            <a:r>
              <a:rPr lang="zh-CN" altLang="zh-CN" sz="1600" dirty="0">
                <a:cs typeface="+mn-ea"/>
                <a:sym typeface="+mn-lt"/>
              </a:rPr>
              <a:t>关注账户变动情况</a:t>
            </a:r>
            <a:r>
              <a:rPr lang="en-US" altLang="zh-CN" sz="1600" dirty="0">
                <a:cs typeface="+mn-ea"/>
                <a:sym typeface="+mn-lt"/>
              </a:rPr>
              <a:t>,</a:t>
            </a:r>
            <a:r>
              <a:rPr lang="zh-CN" altLang="zh-CN" sz="1600" dirty="0">
                <a:cs typeface="+mn-ea"/>
                <a:sym typeface="+mn-lt"/>
              </a:rPr>
              <a:t>定期检查账户资金交易明细和余额</a:t>
            </a:r>
            <a:r>
              <a:rPr lang="zh-CN" altLang="en-US" sz="1600" dirty="0">
                <a:cs typeface="+mn-ea"/>
                <a:sym typeface="+mn-lt"/>
              </a:rPr>
              <a:t>。</a:t>
            </a:r>
            <a:endParaRPr lang="en-US" altLang="zh-CN" sz="1600" dirty="0">
              <a:cs typeface="+mn-ea"/>
              <a:sym typeface="+mn-lt"/>
            </a:endParaRPr>
          </a:p>
          <a:p>
            <a:endParaRPr lang="en-US" altLang="zh-CN" sz="1600" dirty="0">
              <a:cs typeface="+mn-ea"/>
              <a:sym typeface="+mn-lt"/>
            </a:endParaRPr>
          </a:p>
          <a:p>
            <a:r>
              <a:rPr lang="en-US" altLang="zh-CN" sz="1600" dirty="0">
                <a:cs typeface="+mn-ea"/>
                <a:sym typeface="+mn-lt"/>
              </a:rPr>
              <a:t>3</a:t>
            </a:r>
            <a:r>
              <a:rPr lang="zh-CN" altLang="en-US" sz="1600" dirty="0">
                <a:cs typeface="+mn-ea"/>
                <a:sym typeface="+mn-lt"/>
              </a:rPr>
              <a:t>、</a:t>
            </a:r>
            <a:r>
              <a:rPr lang="zh-CN" altLang="zh-CN" sz="1600" dirty="0">
                <a:cs typeface="+mn-ea"/>
                <a:sym typeface="+mn-lt"/>
              </a:rPr>
              <a:t>不随意丢弃银行卡消费或</a:t>
            </a:r>
            <a:r>
              <a:rPr lang="en-US" altLang="zh-CN" sz="1600" dirty="0">
                <a:cs typeface="+mn-ea"/>
                <a:sym typeface="+mn-lt"/>
              </a:rPr>
              <a:t>ATM</a:t>
            </a:r>
            <a:r>
              <a:rPr lang="zh-CN" altLang="zh-CN" sz="1600" dirty="0">
                <a:cs typeface="+mn-ea"/>
                <a:sym typeface="+mn-lt"/>
              </a:rPr>
              <a:t>交易的凭证</a:t>
            </a:r>
            <a:r>
              <a:rPr lang="zh-CN" altLang="en-US" sz="1600" dirty="0">
                <a:cs typeface="+mn-ea"/>
                <a:sym typeface="+mn-lt"/>
              </a:rPr>
              <a:t>。</a:t>
            </a:r>
            <a:endParaRPr lang="en-US" altLang="zh-CN" sz="1600" dirty="0">
              <a:cs typeface="+mn-ea"/>
              <a:sym typeface="+mn-lt"/>
            </a:endParaRPr>
          </a:p>
          <a:p>
            <a:br>
              <a:rPr lang="en-US" altLang="zh-CN" sz="1600" dirty="0">
                <a:cs typeface="+mn-ea"/>
                <a:sym typeface="+mn-lt"/>
              </a:rPr>
            </a:br>
            <a:r>
              <a:rPr lang="en-US" altLang="zh-CN" sz="1600" dirty="0">
                <a:cs typeface="+mn-ea"/>
                <a:sym typeface="+mn-lt"/>
              </a:rPr>
              <a:t>4</a:t>
            </a:r>
            <a:r>
              <a:rPr lang="zh-CN" altLang="en-US" sz="1600" dirty="0">
                <a:cs typeface="+mn-ea"/>
                <a:sym typeface="+mn-lt"/>
              </a:rPr>
              <a:t>、</a:t>
            </a:r>
            <a:r>
              <a:rPr lang="zh-CN" altLang="zh-CN" sz="1600" dirty="0">
                <a:cs typeface="+mn-ea"/>
                <a:sym typeface="+mn-lt"/>
              </a:rPr>
              <a:t>不要轻易透露身份证号码、账号、银行卡等信息</a:t>
            </a:r>
            <a:r>
              <a:rPr lang="en-US" altLang="zh-CN" sz="1600" dirty="0">
                <a:cs typeface="+mn-ea"/>
                <a:sym typeface="+mn-lt"/>
              </a:rPr>
              <a:t>,</a:t>
            </a:r>
            <a:r>
              <a:rPr lang="zh-CN" altLang="zh-CN" sz="1600" dirty="0">
                <a:cs typeface="+mn-ea"/>
                <a:sym typeface="+mn-lt"/>
              </a:rPr>
              <a:t>不要相信任何索要银行卡密码和验证码的行为</a:t>
            </a:r>
            <a:r>
              <a:rPr lang="zh-CN" altLang="en-US" sz="1600" dirty="0">
                <a:cs typeface="+mn-ea"/>
                <a:sym typeface="+mn-lt"/>
              </a:rPr>
              <a:t>。</a:t>
            </a:r>
            <a:endParaRPr lang="en-US" altLang="zh-CN" sz="1600" dirty="0">
              <a:cs typeface="+mn-ea"/>
              <a:sym typeface="+mn-lt"/>
            </a:endParaRPr>
          </a:p>
          <a:p>
            <a:br>
              <a:rPr lang="en-US" altLang="zh-CN" sz="1600" dirty="0">
                <a:cs typeface="+mn-ea"/>
                <a:sym typeface="+mn-lt"/>
              </a:rPr>
            </a:br>
            <a:r>
              <a:rPr lang="en-US" altLang="zh-CN" sz="1600" dirty="0">
                <a:cs typeface="+mn-ea"/>
                <a:sym typeface="+mn-lt"/>
              </a:rPr>
              <a:t>5</a:t>
            </a:r>
            <a:r>
              <a:rPr lang="zh-CN" altLang="en-US" sz="1600" dirty="0">
                <a:cs typeface="+mn-ea"/>
                <a:sym typeface="+mn-lt"/>
              </a:rPr>
              <a:t>、</a:t>
            </a:r>
            <a:r>
              <a:rPr lang="zh-CN" altLang="zh-CN" sz="1600" dirty="0">
                <a:cs typeface="+mn-ea"/>
                <a:sym typeface="+mn-lt"/>
              </a:rPr>
              <a:t>不向银行和支付机构业务流程外的任何渠道提供银行卡密码和验证码</a:t>
            </a:r>
            <a:r>
              <a:rPr lang="en-US" altLang="zh-CN" sz="1600" dirty="0">
                <a:cs typeface="+mn-ea"/>
                <a:sym typeface="+mn-lt"/>
              </a:rPr>
              <a:t>,</a:t>
            </a:r>
            <a:r>
              <a:rPr lang="zh-CN" altLang="zh-CN" sz="1600" dirty="0">
                <a:cs typeface="+mn-ea"/>
                <a:sym typeface="+mn-lt"/>
              </a:rPr>
              <a:t>不向任何人发送带有银行卡信息和支付信息的图片。</a:t>
            </a:r>
            <a:endParaRPr lang="zh-CN" altLang="zh-CN" sz="1600"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600"/>
                                        <p:tgtEl>
                                          <p:spTgt spid="5"/>
                                        </p:tgtEl>
                                      </p:cBhvr>
                                    </p:animEffect>
                                    <p:anim calcmode="lin" valueType="num">
                                      <p:cBhvr>
                                        <p:cTn id="8" dur="600" fill="hold"/>
                                        <p:tgtEl>
                                          <p:spTgt spid="5"/>
                                        </p:tgtEl>
                                        <p:attrNameLst>
                                          <p:attrName>ppt_x</p:attrName>
                                        </p:attrNameLst>
                                      </p:cBhvr>
                                      <p:tavLst>
                                        <p:tav tm="0">
                                          <p:val>
                                            <p:strVal val="#ppt_x"/>
                                          </p:val>
                                        </p:tav>
                                        <p:tav tm="100000">
                                          <p:val>
                                            <p:strVal val="#ppt_x"/>
                                          </p:val>
                                        </p:tav>
                                      </p:tavLst>
                                    </p:anim>
                                    <p:anim calcmode="lin" valueType="num">
                                      <p:cBhvr>
                                        <p:cTn id="9" dur="6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3551555" y="339725"/>
            <a:ext cx="2646680" cy="461645"/>
          </a:xfrm>
          <a:prstGeom prst="rect">
            <a:avLst/>
          </a:prstGeom>
          <a:noFill/>
        </p:spPr>
        <p:txBody>
          <a:bodyPr wrap="none" rtlCol="0">
            <a:spAutoFit/>
          </a:bodyPr>
          <a:lstStyle/>
          <a:p>
            <a:pPr defTabSz="342900"/>
            <a:r>
              <a:rPr lang="zh-CN" altLang="en-US" sz="2400" dirty="0">
                <a:solidFill>
                  <a:prstClr val="black">
                    <a:lumMod val="75000"/>
                    <a:lumOff val="25000"/>
                  </a:prstClr>
                </a:solidFill>
                <a:cs typeface="+mn-ea"/>
                <a:sym typeface="+mn-lt"/>
              </a:rPr>
              <a:t>手机丢失怎么办？</a:t>
            </a:r>
            <a:endParaRPr lang="zh-CN" altLang="en-US" sz="2400" dirty="0">
              <a:solidFill>
                <a:prstClr val="black">
                  <a:lumMod val="75000"/>
                  <a:lumOff val="25000"/>
                </a:prstClr>
              </a:solidFill>
              <a:cs typeface="+mn-ea"/>
              <a:sym typeface="+mn-lt"/>
            </a:endParaRPr>
          </a:p>
        </p:txBody>
      </p:sp>
      <p:sp>
        <p:nvSpPr>
          <p:cNvPr id="5" name="矩形 4"/>
          <p:cNvSpPr/>
          <p:nvPr/>
        </p:nvSpPr>
        <p:spPr>
          <a:xfrm>
            <a:off x="580694" y="1635646"/>
            <a:ext cx="7982611" cy="2285223"/>
          </a:xfrm>
          <a:prstGeom prst="rect">
            <a:avLst/>
          </a:prstGeom>
        </p:spPr>
        <p:txBody>
          <a:bodyPr wrap="square" lIns="68562" tIns="34281" rIns="68562" bIns="34281">
            <a:spAutoFit/>
          </a:bodyPr>
          <a:lstStyle/>
          <a:p>
            <a:r>
              <a:rPr lang="en-US" altLang="zh-CN" sz="1600" dirty="0">
                <a:cs typeface="+mn-ea"/>
                <a:sym typeface="+mn-lt"/>
              </a:rPr>
              <a:t>1</a:t>
            </a:r>
            <a:r>
              <a:rPr lang="zh-CN" altLang="en-US" sz="1600" dirty="0">
                <a:cs typeface="+mn-ea"/>
                <a:sym typeface="+mn-lt"/>
              </a:rPr>
              <a:t>、</a:t>
            </a:r>
            <a:r>
              <a:rPr lang="zh-CN" altLang="zh-CN" sz="1600" b="1" dirty="0">
                <a:solidFill>
                  <a:srgbClr val="FF3300"/>
                </a:solidFill>
                <a:cs typeface="+mn-ea"/>
                <a:sym typeface="+mn-lt"/>
              </a:rPr>
              <a:t>挂失手机卡</a:t>
            </a:r>
            <a:r>
              <a:rPr lang="zh-CN" altLang="en-US" sz="1600" b="1" dirty="0">
                <a:solidFill>
                  <a:srgbClr val="FF3300"/>
                </a:solidFill>
                <a:cs typeface="+mn-ea"/>
                <a:sym typeface="+mn-lt"/>
              </a:rPr>
              <a:t>：</a:t>
            </a:r>
            <a:r>
              <a:rPr lang="zh-CN" altLang="zh-CN" sz="1600" dirty="0">
                <a:cs typeface="+mn-ea"/>
                <a:sym typeface="+mn-lt"/>
              </a:rPr>
              <a:t>致电运营商挂失、冻结手机卡</a:t>
            </a:r>
            <a:r>
              <a:rPr lang="en-US" altLang="zh-CN" sz="1600" dirty="0">
                <a:cs typeface="+mn-ea"/>
                <a:sym typeface="+mn-lt"/>
              </a:rPr>
              <a:t>,</a:t>
            </a:r>
            <a:r>
              <a:rPr lang="zh-CN" altLang="zh-CN" sz="1600" dirty="0">
                <a:cs typeface="+mn-ea"/>
                <a:sym typeface="+mn-lt"/>
              </a:rPr>
              <a:t>并及时到运营商网点补办。</a:t>
            </a:r>
            <a:endParaRPr lang="en-US" altLang="zh-CN" sz="1600" dirty="0">
              <a:cs typeface="+mn-ea"/>
              <a:sym typeface="+mn-lt"/>
            </a:endParaRPr>
          </a:p>
          <a:p>
            <a:br>
              <a:rPr lang="en-US" altLang="zh-CN" sz="1600" dirty="0">
                <a:cs typeface="+mn-ea"/>
                <a:sym typeface="+mn-lt"/>
              </a:rPr>
            </a:br>
            <a:r>
              <a:rPr lang="en-US" altLang="zh-CN" sz="1600" dirty="0">
                <a:cs typeface="+mn-ea"/>
                <a:sym typeface="+mn-lt"/>
              </a:rPr>
              <a:t>2</a:t>
            </a:r>
            <a:r>
              <a:rPr lang="zh-CN" altLang="en-US" sz="1600" dirty="0">
                <a:cs typeface="+mn-ea"/>
                <a:sym typeface="+mn-lt"/>
              </a:rPr>
              <a:t>、</a:t>
            </a:r>
            <a:r>
              <a:rPr lang="zh-CN" altLang="zh-CN" sz="1600" b="1" dirty="0">
                <a:solidFill>
                  <a:srgbClr val="FF3300"/>
                </a:solidFill>
                <a:cs typeface="+mn-ea"/>
                <a:sym typeface="+mn-lt"/>
              </a:rPr>
              <a:t>冻结手机银行账户</a:t>
            </a:r>
            <a:r>
              <a:rPr lang="zh-CN" altLang="en-US" sz="1600" b="1" dirty="0">
                <a:solidFill>
                  <a:srgbClr val="FF3300"/>
                </a:solidFill>
                <a:cs typeface="+mn-ea"/>
                <a:sym typeface="+mn-lt"/>
              </a:rPr>
              <a:t>：</a:t>
            </a:r>
            <a:r>
              <a:rPr lang="zh-CN" altLang="zh-CN" sz="1600" dirty="0">
                <a:cs typeface="+mn-ea"/>
                <a:sym typeface="+mn-lt"/>
              </a:rPr>
              <a:t>通过银行客服电话银行网点</a:t>
            </a:r>
            <a:r>
              <a:rPr lang="en-US" altLang="zh-CN" sz="1600" dirty="0">
                <a:cs typeface="+mn-ea"/>
                <a:sym typeface="+mn-lt"/>
              </a:rPr>
              <a:t>/</a:t>
            </a:r>
            <a:r>
              <a:rPr lang="zh-CN" altLang="zh-CN" sz="1600" dirty="0">
                <a:cs typeface="+mn-ea"/>
                <a:sym typeface="+mn-lt"/>
              </a:rPr>
              <a:t>网银果道冻结或销户。</a:t>
            </a:r>
            <a:endParaRPr lang="en-US" altLang="zh-CN" sz="1600" dirty="0">
              <a:cs typeface="+mn-ea"/>
              <a:sym typeface="+mn-lt"/>
            </a:endParaRPr>
          </a:p>
          <a:p>
            <a:br>
              <a:rPr lang="en-US" altLang="zh-CN" sz="1600" dirty="0">
                <a:cs typeface="+mn-ea"/>
                <a:sym typeface="+mn-lt"/>
              </a:rPr>
            </a:br>
            <a:r>
              <a:rPr lang="en-US" altLang="zh-CN" sz="1600" dirty="0">
                <a:cs typeface="+mn-ea"/>
                <a:sym typeface="+mn-lt"/>
              </a:rPr>
              <a:t>3</a:t>
            </a:r>
            <a:r>
              <a:rPr lang="zh-CN" altLang="en-US" sz="1600" dirty="0">
                <a:cs typeface="+mn-ea"/>
                <a:sym typeface="+mn-lt"/>
              </a:rPr>
              <a:t>、</a:t>
            </a:r>
            <a:r>
              <a:rPr lang="zh-CN" altLang="zh-CN" sz="1600" b="1" dirty="0">
                <a:solidFill>
                  <a:srgbClr val="FF3300"/>
                </a:solidFill>
                <a:cs typeface="+mn-ea"/>
                <a:sym typeface="+mn-lt"/>
              </a:rPr>
              <a:t>挂失云闪付</a:t>
            </a:r>
            <a:r>
              <a:rPr lang="zh-CN" altLang="en-US" sz="1600" b="1" dirty="0">
                <a:solidFill>
                  <a:srgbClr val="FF3300"/>
                </a:solidFill>
                <a:cs typeface="+mn-ea"/>
                <a:sym typeface="+mn-lt"/>
              </a:rPr>
              <a:t>：</a:t>
            </a:r>
            <a:r>
              <a:rPr lang="zh-CN" altLang="zh-CN" sz="1600" dirty="0">
                <a:cs typeface="+mn-ea"/>
                <a:sym typeface="+mn-lt"/>
              </a:rPr>
              <a:t>拨打银行服务热线或到银行柜台挂失。</a:t>
            </a:r>
            <a:endParaRPr lang="en-US" altLang="zh-CN" sz="1600" dirty="0">
              <a:cs typeface="+mn-ea"/>
              <a:sym typeface="+mn-lt"/>
            </a:endParaRPr>
          </a:p>
          <a:p>
            <a:br>
              <a:rPr lang="en-US" altLang="zh-CN" sz="1600" dirty="0">
                <a:cs typeface="+mn-ea"/>
                <a:sym typeface="+mn-lt"/>
              </a:rPr>
            </a:br>
            <a:r>
              <a:rPr lang="en-US" altLang="zh-CN" sz="1600" dirty="0">
                <a:cs typeface="+mn-ea"/>
                <a:sym typeface="+mn-lt"/>
              </a:rPr>
              <a:t>4</a:t>
            </a:r>
            <a:r>
              <a:rPr lang="zh-CN" altLang="en-US" sz="1600" dirty="0">
                <a:cs typeface="+mn-ea"/>
                <a:sym typeface="+mn-lt"/>
              </a:rPr>
              <a:t>、</a:t>
            </a:r>
            <a:r>
              <a:rPr lang="zh-CN" altLang="zh-CN" sz="1600" b="1" dirty="0">
                <a:solidFill>
                  <a:srgbClr val="FF3300"/>
                </a:solidFill>
                <a:cs typeface="+mn-ea"/>
                <a:sym typeface="+mn-lt"/>
              </a:rPr>
              <a:t>冻结微信账户</a:t>
            </a:r>
            <a:r>
              <a:rPr lang="zh-CN" altLang="en-US" sz="1600" b="1" dirty="0">
                <a:solidFill>
                  <a:srgbClr val="FF3300"/>
                </a:solidFill>
                <a:cs typeface="+mn-ea"/>
                <a:sym typeface="+mn-lt"/>
              </a:rPr>
              <a:t>：</a:t>
            </a:r>
            <a:r>
              <a:rPr lang="zh-CN" altLang="zh-CN" sz="1600" dirty="0">
                <a:cs typeface="+mn-ea"/>
                <a:sym typeface="+mn-lt"/>
              </a:rPr>
              <a:t>登录</a:t>
            </a:r>
            <a:r>
              <a:rPr lang="en-US" altLang="zh-CN" sz="1600" dirty="0">
                <a:cs typeface="+mn-ea"/>
                <a:sym typeface="+mn-lt"/>
              </a:rPr>
              <a:t>http://110.qg.com</a:t>
            </a:r>
            <a:r>
              <a:rPr lang="zh-CN" altLang="zh-CN" sz="1600" dirty="0">
                <a:cs typeface="+mn-ea"/>
                <a:sym typeface="+mn-lt"/>
              </a:rPr>
              <a:t>通过</a:t>
            </a:r>
            <a:r>
              <a:rPr lang="en-US" altLang="zh-CN" sz="1600" dirty="0">
                <a:cs typeface="+mn-ea"/>
                <a:sym typeface="+mn-lt"/>
              </a:rPr>
              <a:t>QQ</a:t>
            </a:r>
            <a:r>
              <a:rPr lang="zh-CN" altLang="zh-CN" sz="1600" dirty="0">
                <a:cs typeface="+mn-ea"/>
                <a:sym typeface="+mn-lt"/>
              </a:rPr>
              <a:t>号或手机号冻结微信。</a:t>
            </a:r>
            <a:endParaRPr lang="en-US" altLang="zh-CN" sz="1600" dirty="0">
              <a:cs typeface="+mn-ea"/>
              <a:sym typeface="+mn-lt"/>
            </a:endParaRPr>
          </a:p>
          <a:p>
            <a:br>
              <a:rPr lang="en-US" altLang="zh-CN" sz="1600" dirty="0">
                <a:cs typeface="+mn-ea"/>
                <a:sym typeface="+mn-lt"/>
              </a:rPr>
            </a:br>
            <a:r>
              <a:rPr lang="en-US" altLang="zh-CN" sz="1600" dirty="0">
                <a:cs typeface="+mn-ea"/>
                <a:sym typeface="+mn-lt"/>
              </a:rPr>
              <a:t>5</a:t>
            </a:r>
            <a:r>
              <a:rPr lang="zh-CN" altLang="en-US" sz="1600" dirty="0">
                <a:cs typeface="+mn-ea"/>
                <a:sym typeface="+mn-lt"/>
              </a:rPr>
              <a:t>、</a:t>
            </a:r>
            <a:r>
              <a:rPr lang="zh-CN" altLang="zh-CN" sz="1600" b="1" dirty="0">
                <a:solidFill>
                  <a:srgbClr val="FF3300"/>
                </a:solidFill>
                <a:cs typeface="+mn-ea"/>
                <a:sym typeface="+mn-lt"/>
              </a:rPr>
              <a:t>冻结支付宝账户</a:t>
            </a:r>
            <a:r>
              <a:rPr lang="zh-CN" altLang="en-US" sz="1600" b="1" dirty="0">
                <a:solidFill>
                  <a:srgbClr val="FF3300"/>
                </a:solidFill>
                <a:cs typeface="+mn-ea"/>
                <a:sym typeface="+mn-lt"/>
              </a:rPr>
              <a:t>：</a:t>
            </a:r>
            <a:r>
              <a:rPr lang="zh-CN" altLang="zh-CN" sz="1600" dirty="0">
                <a:cs typeface="+mn-ea"/>
                <a:sym typeface="+mn-lt"/>
              </a:rPr>
              <a:t>登录支付宝一安全中心</a:t>
            </a:r>
            <a:r>
              <a:rPr lang="en-US" altLang="zh-CN" sz="1600" dirty="0">
                <a:cs typeface="+mn-ea"/>
                <a:sym typeface="+mn-lt"/>
              </a:rPr>
              <a:t>-</a:t>
            </a:r>
            <a:r>
              <a:rPr lang="zh-CN" altLang="zh-CN" sz="1600" dirty="0">
                <a:cs typeface="+mn-ea"/>
                <a:sym typeface="+mn-lt"/>
              </a:rPr>
              <a:t>应急服务。</a:t>
            </a:r>
            <a:endParaRPr lang="zh-CN" altLang="zh-CN" sz="1600"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600"/>
                                        <p:tgtEl>
                                          <p:spTgt spid="5"/>
                                        </p:tgtEl>
                                      </p:cBhvr>
                                    </p:animEffect>
                                    <p:anim calcmode="lin" valueType="num">
                                      <p:cBhvr>
                                        <p:cTn id="8" dur="600" fill="hold"/>
                                        <p:tgtEl>
                                          <p:spTgt spid="5"/>
                                        </p:tgtEl>
                                        <p:attrNameLst>
                                          <p:attrName>ppt_x</p:attrName>
                                        </p:attrNameLst>
                                      </p:cBhvr>
                                      <p:tavLst>
                                        <p:tav tm="0">
                                          <p:val>
                                            <p:strVal val="#ppt_x"/>
                                          </p:val>
                                        </p:tav>
                                        <p:tav tm="100000">
                                          <p:val>
                                            <p:strVal val="#ppt_x"/>
                                          </p:val>
                                        </p:tav>
                                      </p:tavLst>
                                    </p:anim>
                                    <p:anim calcmode="lin" valueType="num">
                                      <p:cBhvr>
                                        <p:cTn id="9" dur="6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txBox="1"/>
          <p:nvPr/>
        </p:nvSpPr>
        <p:spPr>
          <a:xfrm>
            <a:off x="1284327" y="1300738"/>
            <a:ext cx="6575345" cy="2052638"/>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2700" kern="1200" cap="all" baseline="0">
                <a:solidFill>
                  <a:schemeClr val="tx1"/>
                </a:solidFill>
                <a:effectLst/>
                <a:latin typeface="+mj-lt"/>
                <a:ea typeface="+mj-ea"/>
                <a:cs typeface="+mj-cs"/>
              </a:defRPr>
            </a:lvl1pPr>
          </a:lstStyle>
          <a:p>
            <a:r>
              <a:rPr lang="zh-CN" altLang="en-US" sz="3600" b="1" dirty="0">
                <a:solidFill>
                  <a:srgbClr val="2C7337"/>
                </a:solidFill>
                <a:latin typeface="+mn-lt"/>
                <a:ea typeface="+mn-ea"/>
                <a:cs typeface="+mn-ea"/>
                <a:sym typeface="+mn-lt"/>
              </a:rPr>
              <a:t>网络安全之</a:t>
            </a:r>
            <a:r>
              <a:rPr lang="en-US" altLang="zh-CN" sz="3600" b="1" dirty="0">
                <a:solidFill>
                  <a:srgbClr val="2C7337"/>
                </a:solidFill>
                <a:latin typeface="+mn-lt"/>
                <a:ea typeface="+mn-ea"/>
                <a:cs typeface="+mn-ea"/>
                <a:sym typeface="+mn-lt"/>
              </a:rPr>
              <a:t>《</a:t>
            </a:r>
            <a:r>
              <a:rPr lang="zh-CN" altLang="en-US" sz="3600" b="1" dirty="0">
                <a:solidFill>
                  <a:srgbClr val="2C7337"/>
                </a:solidFill>
                <a:latin typeface="+mn-lt"/>
                <a:ea typeface="+mn-ea"/>
                <a:cs typeface="+mn-ea"/>
                <a:sym typeface="+mn-lt"/>
              </a:rPr>
              <a:t>网络安全法</a:t>
            </a:r>
            <a:r>
              <a:rPr lang="en-US" altLang="zh-CN" sz="3600" b="1" dirty="0">
                <a:solidFill>
                  <a:srgbClr val="2C7337"/>
                </a:solidFill>
                <a:latin typeface="+mn-lt"/>
                <a:ea typeface="+mn-ea"/>
                <a:cs typeface="+mn-ea"/>
                <a:sym typeface="+mn-lt"/>
              </a:rPr>
              <a:t>》</a:t>
            </a:r>
            <a:endParaRPr lang="en-US" altLang="zh-CN" sz="3600" b="1" dirty="0">
              <a:solidFill>
                <a:srgbClr val="2C7337"/>
              </a:solidFill>
              <a:latin typeface="+mn-lt"/>
              <a:ea typeface="+mn-ea"/>
              <a:cs typeface="+mn-ea"/>
              <a:sym typeface="+mn-lt"/>
            </a:endParaRPr>
          </a:p>
        </p:txBody>
      </p:sp>
      <p:sp>
        <p:nvSpPr>
          <p:cNvPr id="10" name="标题 1"/>
          <p:cNvSpPr txBox="1"/>
          <p:nvPr/>
        </p:nvSpPr>
        <p:spPr>
          <a:xfrm>
            <a:off x="1284327" y="1131590"/>
            <a:ext cx="6575345" cy="843995"/>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defTabSz="685800"/>
            <a:r>
              <a:rPr lang="zh-CN" altLang="en-US" sz="3000" dirty="0">
                <a:solidFill>
                  <a:prstClr val="black">
                    <a:lumMod val="75000"/>
                    <a:lumOff val="25000"/>
                  </a:prstClr>
                </a:solidFill>
                <a:latin typeface="+mn-lt"/>
                <a:ea typeface="+mn-ea"/>
                <a:cs typeface="+mn-ea"/>
                <a:sym typeface="+mn-lt"/>
              </a:rPr>
              <a:t>第二部分</a:t>
            </a:r>
            <a:endParaRPr lang="zh-CN" altLang="en-US" sz="3000" dirty="0">
              <a:solidFill>
                <a:prstClr val="black">
                  <a:lumMod val="75000"/>
                  <a:lumOff val="25000"/>
                </a:prst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tags/tag1.xml><?xml version="1.0" encoding="utf-8"?>
<p:tagLst xmlns:p="http://schemas.openxmlformats.org/presentationml/2006/main">
  <p:tag name="KSO_WM_DIAGRAM_VIRTUALLY_FRAME" val="{&quot;height&quot;:266.4862992125985,&quot;left&quot;:59.49417322834646,&quot;top&quot;:94.77149606299213,&quot;width&quot;:612.351496062992}"/>
</p:tagLst>
</file>

<file path=ppt/tags/tag10.xml><?xml version="1.0" encoding="utf-8"?>
<p:tagLst xmlns:p="http://schemas.openxmlformats.org/presentationml/2006/main">
  <p:tag name="KSO_WM_DIAGRAM_VIRTUALLY_FRAME" val="{&quot;height&quot;:266.4862992125985,&quot;left&quot;:59.49417322834646,&quot;top&quot;:94.77149606299213,&quot;width&quot;:612.351496062992}"/>
</p:tagLst>
</file>

<file path=ppt/tags/tag11.xml><?xml version="1.0" encoding="utf-8"?>
<p:tagLst xmlns:p="http://schemas.openxmlformats.org/presentationml/2006/main">
  <p:tag name="KSO_WM_DIAGRAM_VIRTUALLY_FRAME" val="{&quot;height&quot;:266.4862992125985,&quot;left&quot;:59.49417322834646,&quot;top&quot;:94.77149606299213,&quot;width&quot;:612.351496062992}"/>
</p:tagLst>
</file>

<file path=ppt/tags/tag12.xml><?xml version="1.0" encoding="utf-8"?>
<p:tagLst xmlns:p="http://schemas.openxmlformats.org/presentationml/2006/main">
  <p:tag name="KSO_WM_DIAGRAM_VIRTUALLY_FRAME" val="{&quot;height&quot;:266.4862992125985,&quot;left&quot;:59.49417322834646,&quot;top&quot;:94.77149606299213,&quot;width&quot;:612.351496062992}"/>
</p:tagLst>
</file>

<file path=ppt/tags/tag13.xml><?xml version="1.0" encoding="utf-8"?>
<p:tagLst xmlns:p="http://schemas.openxmlformats.org/presentationml/2006/main">
  <p:tag name="KSO_WM_DIAGRAM_VIRTUALLY_FRAME" val="{&quot;height&quot;:266.4862992125985,&quot;left&quot;:59.49417322834646,&quot;top&quot;:94.77149606299213,&quot;width&quot;:612.351496062992}"/>
</p:tagLst>
</file>

<file path=ppt/tags/tag14.xml><?xml version="1.0" encoding="utf-8"?>
<p:tagLst xmlns:p="http://schemas.openxmlformats.org/presentationml/2006/main">
  <p:tag name="KSO_WM_DIAGRAM_VIRTUALLY_FRAME" val="{&quot;height&quot;:266.4862992125985,&quot;left&quot;:59.49417322834646,&quot;top&quot;:94.77149606299213,&quot;width&quot;:612.351496062992}"/>
</p:tagLst>
</file>

<file path=ppt/tags/tag15.xml><?xml version="1.0" encoding="utf-8"?>
<p:tagLst xmlns:p="http://schemas.openxmlformats.org/presentationml/2006/main">
  <p:tag name="KSO_WM_DIAGRAM_VIRTUALLY_FRAME" val="{&quot;height&quot;:266.4862992125985,&quot;left&quot;:59.49417322834646,&quot;top&quot;:94.77149606299213,&quot;width&quot;:612.351496062992}"/>
</p:tagLst>
</file>

<file path=ppt/tags/tag16.xml><?xml version="1.0" encoding="utf-8"?>
<p:tagLst xmlns:p="http://schemas.openxmlformats.org/presentationml/2006/main">
  <p:tag name="KSO_WM_DIAGRAM_VIRTUALLY_FRAME" val="{&quot;height&quot;:266.4862992125985,&quot;left&quot;:59.49417322834646,&quot;top&quot;:94.77149606299213,&quot;width&quot;:612.351496062992}"/>
</p:tagLst>
</file>

<file path=ppt/tags/tag17.xml><?xml version="1.0" encoding="utf-8"?>
<p:tagLst xmlns:p="http://schemas.openxmlformats.org/presentationml/2006/main">
  <p:tag name="KSO_WM_DIAGRAM_VIRTUALLY_FRAME" val="{&quot;height&quot;:266.4862992125985,&quot;left&quot;:59.49417322834646,&quot;top&quot;:94.77149606299213,&quot;width&quot;:612.351496062992}"/>
</p:tagLst>
</file>

<file path=ppt/tags/tag18.xml><?xml version="1.0" encoding="utf-8"?>
<p:tagLst xmlns:p="http://schemas.openxmlformats.org/presentationml/2006/main">
  <p:tag name="KSO_WM_DIAGRAM_VIRTUALLY_FRAME" val="{&quot;height&quot;:266.4862992125985,&quot;left&quot;:59.49417322834646,&quot;top&quot;:94.77149606299213,&quot;width&quot;:612.351496062992}"/>
</p:tagLst>
</file>

<file path=ppt/tags/tag19.xml><?xml version="1.0" encoding="utf-8"?>
<p:tagLst xmlns:p="http://schemas.openxmlformats.org/presentationml/2006/main">
  <p:tag name="KSO_WM_DIAGRAM_VIRTUALLY_FRAME" val="{&quot;height&quot;:266.4862992125985,&quot;left&quot;:59.49417322834646,&quot;top&quot;:94.77149606299213,&quot;width&quot;:612.351496062992}"/>
</p:tagLst>
</file>

<file path=ppt/tags/tag2.xml><?xml version="1.0" encoding="utf-8"?>
<p:tagLst xmlns:p="http://schemas.openxmlformats.org/presentationml/2006/main">
  <p:tag name="KSO_WM_DIAGRAM_VIRTUALLY_FRAME" val="{&quot;height&quot;:266.4862992125985,&quot;left&quot;:59.49417322834646,&quot;top&quot;:94.77149606299213,&quot;width&quot;:612.351496062992}"/>
</p:tagLst>
</file>

<file path=ppt/tags/tag20.xml><?xml version="1.0" encoding="utf-8"?>
<p:tagLst xmlns:p="http://schemas.openxmlformats.org/presentationml/2006/main">
  <p:tag name="KSO_WM_DIAGRAM_VIRTUALLY_FRAME" val="{&quot;height&quot;:266.4862992125985,&quot;left&quot;:59.49417322834646,&quot;top&quot;:94.77149606299213,&quot;width&quot;:612.351496062992}"/>
</p:tagLst>
</file>

<file path=ppt/tags/tag21.xml><?xml version="1.0" encoding="utf-8"?>
<p:tagLst xmlns:p="http://schemas.openxmlformats.org/presentationml/2006/main">
  <p:tag name="KSO_WM_DIAGRAM_VIRTUALLY_FRAME" val="{&quot;height&quot;:266.4862992125985,&quot;left&quot;:59.49417322834646,&quot;top&quot;:94.77149606299213,&quot;width&quot;:612.351496062992}"/>
</p:tagLst>
</file>

<file path=ppt/tags/tag22.xml><?xml version="1.0" encoding="utf-8"?>
<p:tagLst xmlns:p="http://schemas.openxmlformats.org/presentationml/2006/main">
  <p:tag name="ISPRING_ULTRA_SCORM_COURSE_ID" val="5960B520-7465-49A5-BFC5-C64B146295A5"/>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Ft8H00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BbfB9NOb62ZCkDAACGDAAAJwAAAHVuaXZlcnNhbC9mbGFzaF9wdWJsaXNoaW5nX3NldHRpbmdzLnhtbNVX227aMBi+5yksT70saTt6GEqopgJatRZQYVt7VZnYEKuOncU2lF7tafZge5L9joGC2nXpAWkTQsT/4fvPf0x4fJsKNGG55kpGeLe6gxGTsaJcjiP8ZdDePsJIGyIpEUqyCEuF0XGjEmZ2KLhO+swYENUIYKSuZybCiTFZPQim02mV6yx3XCWsAXxdjVUaZDnTTBqWB5kgM/gxs4xpPEcoAQDfVMm5WqNSQSj0SOeKWsEQp+C55C4oItqC6AQHXmxI4ptxrqykJ0qoHOXjYYTfHey5z0LGQzV5yqTLiW4A0ZFNnVDKnRdE9PkdQwnj4wTcPaxhNOXUJBHeqzkUkA4eohTYPnTiUE4U5ECaOXzKDKHEEH/09gy7NXpB8CQ6kyTl8QA4yMUf4ebg+tNVr3Vxdtr5fD3ods8Gpz3vRKETrOOEwbqhEBxSNo/Z0k5IjCFxAn6DzogIzcJglbQQGym55pw7o6ESkPtCC9ooHTLaISlbqUb/hss2SO5iNIJAxCzCH3NOBEbcEMHjpbK2Q224KareXpVEgAXtydB5H9+b99mJE5JrturWgqNdzuPGN2UFRTNlkeA3DBmFIH6bwlPC0Gpx0ChXaUGF9jFICw4WJ5xNGT0ucjoH/JOhKzCRWtCEXs0EM97Cd8vv0JCNVA64jEygs4HOtcevPgs4I1rfg5KFj1v9s9Nm6/q002xdbrkACZ0QGT8THArO0sxsBJ/MkFRmoQfpiInVrCgK5bTglYmt+vIyaJ5a4cv81sVYgd5gSTZj5TmF+asHpc0mZFIMohuuAhpGkENJPCYwYlgXXFpWFjAmEikpZojEsNa0G+sJV1YDxQ+wh9Yv99DrIy6L0xhWG1jMKctLQe7s7r2v7R8cHn2oV4NfP35uP6k0X/g9QZw5v/FPnlz5y7X/cBuGgdvSjy9tk9t/c2f3Llpfy+S107oclCppq18KrltGqvu5jNSFf8n0Vl4wpVyApTT2QwZrSfCUG0bfssVe0Caverf7HttMm2ww5teMxn8Tsj8tr4lr98IwePTi6jgplzyFRLiVuLztNvZrO3DTfJRVqQDa+n+HRuU3UEsDBBQAAgAIAFt8H02X5mEpvgIAAFAKAAAhAAAAdW5pdmVyc2FsL2ZsYXNoX3NraW5fc2V0dGluZ3MueG1slVZRT9swEH7fr6i6d8JKVTYpVIJSJCS2oYF4d5JrYtWxI/tS1n8/27GJ3TYlq4VU332ffXf+7kqqtpQvv0wmaS6YkC+ASHmpjMXbJrS4mWYtouAXueAIHC+4kDVh0+XXB/tJE4v8jCV2IMdyNiSH4Jrr+Ww+G0Nxd6xuL/VniJCLuiF8/yRKcZGRfFtK0fLi09CqfQOSUb7VyPXD1ff5YgjJqMJHhDqKaX1v1jhKI0EpMCEt1mZ9ymIkA+Zvurw8l/0Bp7/qfPYHtB1VFC3t9ptZQ7SGlBAXeTEzaxjP9ekRYW0/5wkIf1FDr2ZmDUIZ2YOMD7+fmzXIEE3b/I9GGilKU9CDlM8+4geHCVLo9ht/iUnIXGQZix/Xg3m48thcQwm6r2Hfp6ZdpWDPpq4HA8E8esZgibKFNPG7zqcq8f67Rd0fsNwQpjQgNPWgZx30M2mVPya29bg/8E55EYCcoUe8CdbWsOriDYCxvcevVnd2VITxfdiCACXsnDGIsDf2yF+6rEfIwNgjXxgt4Ddn+yP4oafj+Ce+I+4xz1dfe4ETvfX18jvvNTc9mcZVwdXO4DG1KGCpTDivtAbzamlibV1IyVFMKSc7WhKkgv80uGxvk1FpcuBwSjutqxQpMjglNxujHtLhe9l9rEbnjeXY/Sj0yXX7CeoZfjMliCSvav2jpKYTx9NNogszTU4zzJTUcJCPfCNGcmoityBfhWBjb+ECIcTazIbAouusIXiaBCVIk9NFTt0hp6rP2zoDudaPRsGrJrZ1uIqWFdN/+EbhHYqYMODsmFjp4zihH6IMDE4BQGReecl2m85Ttwwpgx34xg8MNuGhzFKlJTqktlt8gg2GenOWUYJ0c6IXSoiLHScIbzouEU+c0DFC80gyZTOL2t5P4P7kaCb7UWakF04xu3dKig7W/uMKaqP5T/IfUEsDBBQAAgAIAFt8H00lM1/5/gIAAJcLAAAmAAAAdW5pdmVyc2FsL2h0bWxfcHVibGlzaGluZ19zZXR0aW5ncy54bWzNlm9PGjEYwN/zKZouvpRT59SRO8wiGIlOiLBNX5lyLVxjr721PfB8tU+zD7ZPsqdXQIiOnUaWhRDo0z6/51/7tOHxfSrQhGnDlYzwbn0HIyZjRbkcR/jL4HT7CCNjiaREKMkiLBVGx81amOVDwU3SZ9bCUoMAI00jsxFOrM0aQTCdTuvcZNrNKpFb4Jt6rNIg08wwaZkOMkEK+LFFxgyeESoA4JsqOVNr1moIhZ70WdFcMMQpeC65C4qIM5sKHPhVQxLfjbXKJT1RQmmkx8MIvzvYc5/5Gk9q8ZRJlxLTBKET2wahlDsniOjzB4YSxscJeHu4j9GUU5tEeG/fUWB18JRSsn3kxFFOFKRA2hk+ZZZQYokfenuW3VszF3gRLSRJeTyAGeTCj3BrcHt202tfXXQuz28H3e7FoNPzTpQ6wSonDFYNheCQynXMFnZCYi2JE/AbdEZEGBYGy6L5spGSK865MRoqAakvtTAagaeiiPAnzYnAiFsieLyYtUSPmT3lAmJwurv1kbT4EejjjROiDVs2NJ8xLotx85vKBUWFypHgdwxZhSCiPIV/CUPL6UYjrdJSKoixyAhOGZpwNmX0uMzSDPgnQzdgIs1BEzZfJpj1Fr7n/AEN2Uhp4DIyga0Kcm48v/4icEaMeYSSuY9b/YtOq33buWy1r7dcgIROiIxfCIcSsjSzG+GTAkll53qQjpjkhpVFoZyWc1Viq7++DIanufBlfutiLKE3WJLNWHlJYf7qQWWzCZmUB9EdrhINR5BDSTwTJmI47lzmrCowJhIpKQpEYmhUxh3rCVe5AYk/wB5tXu+h10dclqMx3BxgUVOmKyF3dvfe7384ODz62KgHv3783F6rNGvhPUGcOd/DT9Y28UUjf9oNw8D1zufbsNX5v+rCvav21yqZumxfDyoVqd2vhOtWWdU9r7Lqyl8bvaUro5IL0GbG/thAoxE85ZbRt9w0ryj8+vvXb4s3KvwGo1i7ff/fIPxo8dxaeV+FwbMPwBrIVx/TzdpvUEsDBBQAAgAIAFt8H02vOIbjpwEAAC0GAAAfAAAAdW5pdmVyc2FsL2h0bWxfc2tpbl9zZXR0aW5ncy5qc42UTW/CMAyG7/wKlF0nxAoq225oFAmJw6Rxm3YIxZSKNI6S0NEh/vua8tWkqSC+NG+fvrZTOYdOt1wkJt337qF6rvaf9r7SwGha7uDZ1lmLnhmdKJauYJFmwFIOxEHyy6dX+XgjfMaEV6bL4svYqpofQfNmTZmq48JjIT2a8mi5R/v1aHtf4j+rs3NXp45qx7zcaY28FyPXwHWPo8xoxZCnabXqDTow5iDvoGsag206GgbDoI28OX6M++WqczFmgvJijgn2ljTeJhJ3fNWWf1MIkOUP356AaDp4HYZ1gKVKzzRkbuJoYqKdFBKUgnPeMDLhhRldAqv59vtuQw5qGTcbcug8Vam+0OMXE3Va0AQapxQGJmyMl14uF1WryWnY6xMxCExYBKMFyIbVZGjCAlHsxAM/UEhMzIk0u2ic+RVlSFcpT+5ammKN7QUM30ZWjbdGq/InxBohdEZo45nIrO3ieGDqtXdwlZN17pt55hN9edGjCd/H+VW0qtHuNWL2311CtabxJitvh/JmNCcOqnwGOeNrNEJG5RbkApGV/fzcq9xN3jn+A1BLAwQUAAIACABbfB9NPTwv0cEAAADlAQAAGgAAAHVuaXZlcnNhbC9pMThuX3ByZXNldHMueG1snZGxCsIwEIb3PkW43cRupSR1E9wcdJaaphppLyWXWh/flIp0kYBDIP/xfT8kJ3evvmNP48k6VJDzLTCD2jUWbwrOp/2mAEahxqbuHBoF6IDtqkzavMCjN2QCsViBpOAewlAKMU0TtzT42ECuG0MsJq5dL+LpHYrZFMOiwuKW9i/7M4MqyxiT19F24YBVvMe0IIy8VjA7F43cYutA/AIakwBMqsFQAmh9AngMCcCPK0CK75vnpEcK8aNikGK1nip7A1BLAwQUAAIACABbfB9NlBOzImkAAABuAAAAHAAAAHVuaXZlcnNhbC9sb2NhbF9zZXR0aW5ncy54bWwNzDEOgzAMQNGdU1jeKe3WgcDGVpbSA1jERZEcG5GA4PZk+8PTb/szChy8pWDq8PV4IrDO5oMuDn/TUL8RUib1JKbsUA2h76pWbCb5cs4FJliFLt4mjiUyjxSLHHYRqOFTXv/AHpuuugF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W3wfTTXb2a1oAQAA8wIAACkAAAB1bml2ZXJzYWwvc2tpbl9jdXN0b21pemF0aW9uX3NldHRpbmdzLnhtbI1S22obMRB9z1eI/IAljW4LW4OuxZCHQhPyvPWqYYmjLSuFhKKPrzatcdy6tJqnmXPmDDM6fX6ckn3OZX6avg9lmtPnWMqUHvL2CqF+Px/m5dMScyx5c6rcT2mcX3bp67zWWjWXIY3DMtoVzVuMwttDSmrlVMuYYRRJ5qlXyHluG9aB68A2zFFi+81vEj91l7iPqVxW7Tdn6J8Nu5TjUnZpjK9bOGe/h843+LgM49R4eSvYGvU4tTq2BmKES+4r1QAgkOWOOFyl7KQmyGPGMVSjKFBAhHPSiUok5dCy0ImmwnwnEJOMUVepp60baW0ctVVCR4hu07zqbA3BSIwRIQSYq1xAMBg1NjQNDWo9IDgwIKo2mihAwQYTWPXOC8uRol5gXJkxgPHpuKft3p/rVP3vdY7n/IfgxS+4iK7e2lwwV79/XpZGvo1P3w5DiejLkONu/HAd7m5urn958s2/R8Zq1LbxX339A1BLAwQUAAIACABcfB9Ny72h7kwPAAC/HwAAFwAAAHVuaXZlcnNhbC91bml2ZXJzYWwucG5n7VlpWJrXtv4yD21jTWqTGg0ZzklOm8QpdR5ohsa0JhprE2McMCVKVYQYRURETE2vSRxo6qkTDq09cRZijGhA0DYJaCEhDoAGkSRUUBAoUiSA4P20t+f2ec6/++f+8Qcfe328e++137UWa61n3zwbGvzWZsfNAAC89cmpE58BwJoKAFit3LgefHP2nOUh+LUq/bPgYwDlqdMMKKxFHD1zFAA6SG8sXFoHypuunIpKB4AtD5c+qzjopssAAPn8kxNHP8+KU0v6SH9D1HB0VvLAJwPfzL4ddeKFQ9zOy2QIdrWTT5T97j1vH3hv8Ns1Pltd+ul5j9YeeBSFPVZ2aMPuu19/nGey3z3Ontd07Jgmo/F1U5XP0YtVpvvMI7mBwyFHxOcEgnMjgQKtRjl+sDVpoheXbmBIrSgDWbqQqN7e93pJtQn37I7nHY5Xd2FX6+2Ir48z3MCXyM8O+7L93GBEqyHzJCiP3am66lzRjZIkI0Apj3AuOq5Zn8i4CQp3qcncg9TeuU/97UFp/lwq7g4ZHAAFW0GKgBMbT4PPvWv3g0/71dvAuRuvbQKAj673rwWA3cfiVwPA23vcVgHAjbdX4CvwFfgKfAW+Al+Br8BX4CvwFfgKfAW+Al+B///DY3BWgygSHF2J+78sfqNznTyF2j6ZbZ4R+JMCaXRd/5rWRcsYR+OLYSjnBeo2sRi1AQDuin9f6MNrCOGjalc0UU8u8Px5sLeLd4HF0BTWoxbdd8686M+RTZVHemsZVGaHsYXOxDAYanBnL7zs8XbtuPd3T+GSjQfEwlR9m/zBl9ZOkrlS02kt8PNxk7JymcxrRjpdIpmvFtnl/pbfhXo+HNlnFghciSYuw2VxMCz3nnm+u485zzvCn/CskeFefr1dM2uBWKeDGxueQMur0LVerXXjFdruPqu6OUk2RyBSyJp9NzGzVdoUmOW5UB3QPfMd/9FRJQ/xfo8zcLc7u3R/WjU9kqn/jnpfHNiKoye45pvHG6Q3/H3cXJOZIrWGpghQ3jQHB83dNpTOo8zD+XZBWaIEh0YM7vFp02sOlGWjV5NkTQTYpSjLwlAwhLmt0iFNhggP0t0MQ+akfV/WSu1CPvFuEFjr69sbirWKBH8J4W8dJal6AU1oEBEeNPC5d5wsvALDwW/wC1cz/IEXAJVJo6cZkvFtD04/T63L4MbsNxwJZfkQrsRneivrp2mKNuUmXOAQlWq4ziQjzqcNB5qo2Db5AQMm1hIDUURaCCVd2UZK/T0W7OQFZsVZaKuZFffODminfROcRYcWYe8fHJNjd0LNQyTabT8knVSNce56S2YBdfIiWfQdq/VWH/2lus53JrYAY7AahxFnuAsZJUZIPMqfmN9sShTzj8XXDvl8d0W6u+2jyn2XtmnjWUQl4t7C+LkbAlHCa5FRJnl8q98+yyEZXuuhsXNAc7H7VFJxLg20BiI2mAAzjsTqi59Vu4b4yxmY4+0/Rht5aiDPOorQ02XchNHUxbZo+b1mxVvNfPhmXrpj2DwjqTO74MvcDc0R4Ucm/y57Ta+TbOQlIAVG7qmDcNulGIT3IiVPnAHx1frN16BFan+SRpf1poQO6sx51o4XHk4HhVXxjX6e81uJmqvNkg2lqErul4QWJOh9WysUH9bOYkcSuQded966VeXiIoVJ+Jr8N3kac2H/BKxbE9XNc89Q1WK4SEei1SwSm4xD7TuBzAc84mjDiDof/Dmhy6aNriJc2XgNFyobzPVObRrZ5f0kIi2qjqAKwnPSBEmU9FF+3U9tXE7S3QTbm/I2OaSxokxnGqAjY0R31UcqxJp9ilgOS094dg2nGjwQScTbTAIpLHuGFy748wTgcSQ+YTFlKAlw90ldHYEW2BCTKMmtwHBjEtFBxhgGZN5wbZ386qy/OoCu9qUSVne+ShshLp4d8rD1/HI35xU/bTSX8swRSjZHFd1oy2utC2ECbnFrd/wUBQu+8YQ7auC9PB/u7dpZ1DtOsQxECcON3OMo7gaHCiJu+geBlGhViUnzRjZDaonz17osK8RA0g970rkhyyxdrcZAeHTMmv79HNtBhbEFBePRE1w6DQp3vk40vU7uKyg16B4RSqdmbj708cxMEhluR1jooUcP7/sH5/4tunv7pKdTOZ/4K+KRogJtGy/e0cZVqWhZrXV4LM5X5af0C76vSY+mfazBYUicLosWZpWRiL3WU7D2Pu3kTwuqiLD2xnZXaFRirZdKGKgqG5++HIiJTs4Y8Y6No2P49IQyGQTdxyzRoiYJGNX6vDNP9bBvR9/4MQSTOVxhKw/LnRu970eTml9t1/oJn+h5St/+nhLNm3V0StV5WPlI5sz847boxHKDOmCcbbqXtjPFXyntcjZon2bbSq2RUr4ljTkxaKAofHEUD9fOjDKCe7VCX7F6mw9do7twsl/QBLsuCbgTWlPDkdbiKcVUlKRzaoE86vrr5l53eZJMKktpjDaCOxQ9p7krvZBvKGNBMj9qDMKLnEPmu5KKBlrgqoZwjilWFMF/L9nsE+RKIsmQTfbogul5zpJm7vKBVoWfPkGv/36qacYQ08heyPn+i072GETMpinOW3xUCvd1+69kSGQdcV07f6xvISPGPizr82Fg+HJcOa14KkcvCl0y5eli3a3ZXrQyDyccmBW+BYSgQ69hz6vgQvX0+w5l+oR9bgo49vELn9Kk65eKTdll7Dc69Iz8LmSxwT29CguTBFViuLMeJ1OlPciI+JKZmg6e+cHwoP6a/Rj3m10WrJjlX0hHZ1gu77y2ySnWmOWk/ZRC1KE2Nek+lewwFHbljmdSz2aqag8r6lJ3wrONXSNLMdAZIGmM62pLPYwIPEeL9gYO/d2WjCxOmCjCOqgsLm5cBnThpXnOPtaT9vFwViS6ZNC+kwufYdEJHqArJOyCk/lbKxJmOe6LVyFl8HWJEm864V5x/9oSCj6gJHxDGcrsVudxES5uLV327Ic09wYszH95XON3o9bTJaQbBVxQluwpaAnnTG+u8fg5jZCtGPzdN++Db4Tv6otUM2ync9hJQy+hqHfbvWA/WSNoEceudoxY6PoucY7JJwkvrJdfPbQv7QSm2OQ8NN6xunOZggeP+USbXhARFthFz7Wa38dEnVGVrdIIA3dxpuO+Jgt+1+0xutNNny7H2N3UohnJH0bisehYlPfMknkk7r+eJbNfr/Hcl3fSSdj0W8uRKjlc3JPjjCg1SQbtGwxdZe0dKpmXGNwQJDKkmC6BM1L8vdfJe2umKNuljRHwFHNzUvcm3jZuh/a+fprWGKG7sMf0ayOVUkucHhJQKYG5v5Cg+geCvhzzT4aAY9syVbtI8AlDSEZ+mlvz0BnX/yDN0pSvMJ979phRRZ6cWnYi711Z3weWONWzF7bIbzRdWvss6xLukXAO91Fx7O0PJ4da4a98AjNN5efthtSl4PFcPNmZRZ0dSqknm/XeYm25igc52OJOtGXssHg7V2Ck0/ODXqvTXxr7Fq3KN2Cvf/bbG1lnFRWjAubuGAI80YdHYrf/VqvR+eQ2o/wE8KRq22cwxsyd5Qgb8yrTP/kfPRlFa4KLfT1UKVa8L3GZTaLNZhTLBvYkIwvJCfFlaUiYzWGcsHdm1P8HfFD52L/EBzpRlbHJE+MlM84DjgVr5a8fEj21TkLu9nKSw/8qtlP6mq2sbBU9b5od7e06jY3tx9M5soXyzxT5ZxC241BJa+bx5WBD9Lb4sQNSF/A56uU8MwufRKgiU8NsgVsuSBbA1PW9/imc1MX5liAYe9c7Nr5kJDqlaBr0Qhqdcqcj5j1tjHDMiGw6Q7e6g55+h51DVig8uP3V3WlNeW3WCMsXzv/sDtu3S8zM+cm641qU8SaKOLvX7YChjidqpnJvTEzdTLGjxuWapsTdwp5TMgTUMq7UcSCIQjRBFa2WTb0N/l/wqEGoWzzz1wF7W1goC0BcdsD9hsLstm4ya2ZueDlAqb4eiqEnYjA7XlwqY3BSglp3GeLgJT5G/apZ3iwby8GtG8keF/PXKC1n5FMf9LCn9rGetkggYD6OVWYeNgbXfMBgMQ9Y6m2xIxyvQ4KArjClZapQJcuWj3zFsQWikXYYWJPlRDc0076i1CwLNFRyb7EjbKq+yNbIOEIYoa/CBrWDsswabB/eInTcnpoR/jhJ8scRRl0f2qd5KgU95gS/Ir5TUYdK77DsAdE1j5DWe5oGwbTLH25c0ETodJLkLBUNpY8WC3D2GMsXYA4eZ+K2dkhYY5wN71ZArqPwiXbQhd+UYXZEXcZHNgtxItfsVUxHVinCSDlJBhMY1PMnZPXFLk0+7fhep3p8wBZV5G40cT18pGmjc2MpcuQvid1y8aRph6R3aUdyd20u/a+pHdY3qSkgbOINNgYZmiNe9tCSDskZmern6k3sj3fGnk27aMzyPWHMCpiyWUSNRF4jT9hEFDXvstSah/+6w9g75Z50EwNMzy7elLhU0sHyc912iWBZJzBT2bW60bGj8aFr5QXpGUf/ZEy3YzlrlvywFDPyHUuZ3QXduzD3IIiEG8qwxINrRzF1rwrVQT7X+6vvNw4IES7lcJ3v6caBuNmhdWCdTCo/3gvZ0GwoGCJj+EsFZRhhPdWfFXNSMg8u7PIjFGpBMpZqsFKz9uRz6Jy+z3Ui9HZpuNS1QQQxmZ5iWen49X/h8OmUdlfpJ5acuP6lipEJ4bTij3arwWjk7jf1vgT7D2gcDvpfhLgnizNhRHr23EikdvNALAWGv2wYDtFaoV7sx47eqIkv828RzXPlfRNBcVvSZiNSlfQUZ5AksMtxkvcuQuVMlLXyYSID4RnWPZuQJlzUXi3NX6OvZ33bgf4Oqnu0rRVClKennspMnrzYwHB5UaestsGd/qX0szP15olXARb/+cJ6yH2C40uPvlJ80fY7dlt4hVkH/C9zmGZlq4r/hU2BCBKvn7oiu+3armjGpVRq6ADwor51u4sr/LJGvLHc855ITLy+PPFqW+Qk6eUhqjzSTahwX1Qrj7fCYvELlJ4c3Q8cYeOwMODVViCPq9kbuCjl/FD82yWp7Xj1+27QQ7V4zQOBQSUSLRIG21xakyQeYMsHOf8fLeKrX8ho1njon9fHOEUN9vm/74+1LAvq3/fHCRgP1ETP0NOlW2TG5xHCCxsSi8neaNoRsMfs3y/4Fj6xiefYjZJcZBqE0epjIMrtc//zx23pbecX7XJDDRs3qsSzS5M/+Tj0BOVY/Ff/DVBLAwQUAAIACABcfB9Ny/yDJEoAAABqAAAAGwAAAHVuaXZlcnNhbC91bml2ZXJzYWwucG5nLnhtbLOxr8jNUShLLSrOzM+zVTLUM1Cyt+PlsikoSi3LTC1XqACKAQUhQEmhEsg1QnDLM1NKMmyVLCzNEGIZqZnpGSW2SmbmCIX6QCMBUEsBAgAAFAACAAgAW3wfTRUOrShkBAAABxEAAB0AAAAAAAAAAQAAAAAAAAAAAHVuaXZlcnNhbC9jb21tb25fbWVzc2FnZXMubG5nUEsBAgAAFAACAAgAW3wfTTm+tmQpAwAAhgwAACcAAAAAAAAAAQAAAAAAnwQAAHVuaXZlcnNhbC9mbGFzaF9wdWJsaXNoaW5nX3NldHRpbmdzLnhtbFBLAQIAABQAAgAIAFt8H02X5mEpvgIAAFAKAAAhAAAAAAAAAAEAAAAAAA0IAAB1bml2ZXJzYWwvZmxhc2hfc2tpbl9zZXR0aW5ncy54bWxQSwECAAAUAAIACABbfB9NJTNf+f4CAACXCwAAJgAAAAAAAAABAAAAAAAKCwAAdW5pdmVyc2FsL2h0bWxfcHVibGlzaGluZ19zZXR0aW5ncy54bWxQSwECAAAUAAIACABbfB9NrziG46cBAAAtBgAAHwAAAAAAAAABAAAAAABMDgAAdW5pdmVyc2FsL2h0bWxfc2tpbl9zZXR0aW5ncy5qc1BLAQIAABQAAgAIAFt8H009PC/RwQAAAOUBAAAaAAAAAAAAAAEAAAAAADAQAAB1bml2ZXJzYWwvaTE4bl9wcmVzZXRzLnhtbFBLAQIAABQAAgAIAFt8H02UE7MiaQAAAG4AAAAcAAAAAAAAAAEAAAAAACkRAAB1bml2ZXJzYWwvbG9jYWxfc2V0dGluZ3MueG1sUEsBAgAAFAACAAgARJRXRyO0Tvv7AgAAsAgAABQAAAAAAAAAAQAAAAAAzBEAAHVuaXZlcnNhbC9wbGF5ZXIueG1sUEsBAgAAFAACAAgAW3wfTTXb2a1oAQAA8wIAACkAAAAAAAAAAQAAAAAA+RQAAHVuaXZlcnNhbC9za2luX2N1c3RvbWl6YXRpb25fc2V0dGluZ3MueG1sUEsBAgAAFAACAAgAXHwfTcu9oe5MDwAAvx8AABcAAAAAAAAAAAAAAAAAqBYAAHVuaXZlcnNhbC91bml2ZXJzYWwucG5nUEsBAgAAFAACAAgAXHwfTcv8gyRKAAAAagAAABsAAAAAAAAAAQAAAAAAKSYAAHVuaXZlcnNhbC91bml2ZXJzYWwucG5nLnhtbFBLBQYAAAAACwALAEkDAACsJgAAAAA="/>
  <p:tag name="ISPRING_PRESENTATION_TITLE" val="201X年国家网络安全宣传周网络安全PPT模板"/>
  <p:tag name="ISPRING_FIRST_PUBLISH" val="1"/>
  <p:tag name="commondata" val="eyJoZGlkIjoiMjkwNjIwMDMxZWNlYzA3Nzc0MjljMzA3ZWEwMjhjNGYifQ=="/>
</p:tagLst>
</file>

<file path=ppt/tags/tag3.xml><?xml version="1.0" encoding="utf-8"?>
<p:tagLst xmlns:p="http://schemas.openxmlformats.org/presentationml/2006/main">
  <p:tag name="KSO_WM_DIAGRAM_VIRTUALLY_FRAME" val="{&quot;height&quot;:266.4862992125985,&quot;left&quot;:59.49417322834646,&quot;top&quot;:94.77149606299213,&quot;width&quot;:612.351496062992}"/>
</p:tagLst>
</file>

<file path=ppt/tags/tag4.xml><?xml version="1.0" encoding="utf-8"?>
<p:tagLst xmlns:p="http://schemas.openxmlformats.org/presentationml/2006/main">
  <p:tag name="KSO_WM_DIAGRAM_VIRTUALLY_FRAME" val="{&quot;height&quot;:266.4862992125985,&quot;left&quot;:59.49417322834646,&quot;top&quot;:94.77149606299213,&quot;width&quot;:612.351496062992}"/>
</p:tagLst>
</file>

<file path=ppt/tags/tag5.xml><?xml version="1.0" encoding="utf-8"?>
<p:tagLst xmlns:p="http://schemas.openxmlformats.org/presentationml/2006/main">
  <p:tag name="KSO_WM_DIAGRAM_VIRTUALLY_FRAME" val="{&quot;height&quot;:266.4862992125985,&quot;left&quot;:59.49417322834646,&quot;top&quot;:94.77149606299213,&quot;width&quot;:612.351496062992}"/>
</p:tagLst>
</file>

<file path=ppt/tags/tag6.xml><?xml version="1.0" encoding="utf-8"?>
<p:tagLst xmlns:p="http://schemas.openxmlformats.org/presentationml/2006/main">
  <p:tag name="KSO_WM_DIAGRAM_VIRTUALLY_FRAME" val="{&quot;height&quot;:266.4862992125985,&quot;left&quot;:59.49417322834646,&quot;top&quot;:94.77149606299213,&quot;width&quot;:612.351496062992}"/>
</p:tagLst>
</file>

<file path=ppt/tags/tag7.xml><?xml version="1.0" encoding="utf-8"?>
<p:tagLst xmlns:p="http://schemas.openxmlformats.org/presentationml/2006/main">
  <p:tag name="KSO_WM_DIAGRAM_VIRTUALLY_FRAME" val="{&quot;height&quot;:266.4862992125985,&quot;left&quot;:59.49417322834646,&quot;top&quot;:94.77149606299213,&quot;width&quot;:612.351496062992}"/>
</p:tagLst>
</file>

<file path=ppt/tags/tag8.xml><?xml version="1.0" encoding="utf-8"?>
<p:tagLst xmlns:p="http://schemas.openxmlformats.org/presentationml/2006/main">
  <p:tag name="KSO_WM_DIAGRAM_VIRTUALLY_FRAME" val="{&quot;height&quot;:266.4862992125985,&quot;left&quot;:59.49417322834646,&quot;top&quot;:94.77149606299213,&quot;width&quot;:612.351496062992}"/>
</p:tagLst>
</file>

<file path=ppt/tags/tag9.xml><?xml version="1.0" encoding="utf-8"?>
<p:tagLst xmlns:p="http://schemas.openxmlformats.org/presentationml/2006/main">
  <p:tag name="KSO_WM_DIAGRAM_VIRTUALLY_FRAME" val="{&quot;height&quot;:266.4862992125985,&quot;left&quot;:59.49417322834646,&quot;top&quot;:94.77149606299213,&quot;width&quot;:612.351496062992}"/>
</p:tagLst>
</file>

<file path=ppt/theme/theme1.xml><?xml version="1.0" encoding="utf-8"?>
<a:theme xmlns:a="http://schemas.openxmlformats.org/drawingml/2006/main" name="sungho">
  <a:themeElements>
    <a:clrScheme name="自定义 12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6923C"/>
      </a:hlink>
      <a:folHlink>
        <a:srgbClr val="76923C"/>
      </a:folHlink>
    </a:clrScheme>
    <a:fontScheme name="4w2z0qyb">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5231</Words>
  <Application>WPS 演示</Application>
  <PresentationFormat>全屏显示(16:9)</PresentationFormat>
  <Paragraphs>245</Paragraphs>
  <Slides>24</Slides>
  <Notes>26</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24</vt:i4>
      </vt:variant>
    </vt:vector>
  </HeadingPairs>
  <TitlesOfParts>
    <vt:vector size="33" baseType="lpstr">
      <vt:lpstr>Arial</vt:lpstr>
      <vt:lpstr>宋体</vt:lpstr>
      <vt:lpstr>Wingdings</vt:lpstr>
      <vt:lpstr>微软雅黑</vt:lpstr>
      <vt:lpstr>微软雅黑 Light</vt:lpstr>
      <vt:lpstr>Arial Unicode MS</vt:lpstr>
      <vt:lpstr>Calibri</vt:lpstr>
      <vt:lpstr>sungho</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卧倒</cp:lastModifiedBy>
  <cp:revision>4</cp:revision>
  <dcterms:created xsi:type="dcterms:W3CDTF">2025-05-13T06:22:00Z</dcterms:created>
  <dcterms:modified xsi:type="dcterms:W3CDTF">2025-06-10T06:44:37Z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4E8A839C9C7249F4B5B5E7AE70C7747E_13</vt:lpwstr>
  </property>
  <property fmtid="{D5CDD505-2E9C-101B-9397-08002B2CF9AE}" pid="3" name="KSOProductBuildVer">
    <vt:lpwstr>2052-12.1.0.17147</vt:lpwstr>
  </property>
</Properties>
</file>